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3" r:id="rId4"/>
  </p:sldMasterIdLst>
  <p:notesMasterIdLst>
    <p:notesMasterId r:id="rId16"/>
  </p:notesMasterIdLst>
  <p:sldIdLst>
    <p:sldId id="257" r:id="rId5"/>
    <p:sldId id="256" r:id="rId6"/>
    <p:sldId id="259" r:id="rId7"/>
    <p:sldId id="258" r:id="rId8"/>
    <p:sldId id="260" r:id="rId9"/>
    <p:sldId id="261" r:id="rId10"/>
    <p:sldId id="262" r:id="rId11"/>
    <p:sldId id="263" r:id="rId12"/>
    <p:sldId id="264" r:id="rId13"/>
    <p:sldId id="265" r:id="rId14"/>
    <p:sldId id="266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14" autoAdjust="0"/>
    <p:restoredTop sz="94660"/>
  </p:normalViewPr>
  <p:slideViewPr>
    <p:cSldViewPr snapToGrid="0">
      <p:cViewPr varScale="1">
        <p:scale>
          <a:sx n="84" d="100"/>
          <a:sy n="84" d="100"/>
        </p:scale>
        <p:origin x="65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F3F3E3-BE81-482E-81D4-B2D05C442A98}" type="datetimeFigureOut">
              <a:rPr lang="en-CA" smtClean="0"/>
              <a:t>2025-02-28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553D6D-31EF-4063-8CFE-87E15CB7194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014937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3318f1068ad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3318f1068ad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1BEB9-F05D-413F-AFA3-9269410EAC13}" type="datetimeFigureOut">
              <a:rPr lang="en-CA" smtClean="0"/>
              <a:t>2025-02-28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FD0A6-D38B-441B-81BF-A9FE0B3541C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015823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1BEB9-F05D-413F-AFA3-9269410EAC13}" type="datetimeFigureOut">
              <a:rPr lang="en-CA" smtClean="0"/>
              <a:t>2025-02-28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310FD0A6-D38B-441B-81BF-A9FE0B3541C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749220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1BEB9-F05D-413F-AFA3-9269410EAC13}" type="datetimeFigureOut">
              <a:rPr lang="en-CA" smtClean="0"/>
              <a:t>2025-02-28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FD0A6-D38B-441B-81BF-A9FE0B3541C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563637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1BEB9-F05D-413F-AFA3-9269410EAC13}" type="datetimeFigureOut">
              <a:rPr lang="en-CA" smtClean="0"/>
              <a:t>2025-02-28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FD0A6-D38B-441B-81BF-A9FE0B3541C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960007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1BEB9-F05D-413F-AFA3-9269410EAC13}" type="datetimeFigureOut">
              <a:rPr lang="en-CA" smtClean="0"/>
              <a:t>2025-02-28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FD0A6-D38B-441B-81BF-A9FE0B3541C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03685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1BEB9-F05D-413F-AFA3-9269410EAC13}" type="datetimeFigureOut">
              <a:rPr lang="en-CA" smtClean="0"/>
              <a:t>2025-02-28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FD0A6-D38B-441B-81BF-A9FE0B3541C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144269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1BEB9-F05D-413F-AFA3-9269410EAC13}" type="datetimeFigureOut">
              <a:rPr lang="en-CA" smtClean="0"/>
              <a:t>2025-02-28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FD0A6-D38B-441B-81BF-A9FE0B3541C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667727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1BEB9-F05D-413F-AFA3-9269410EAC13}" type="datetimeFigureOut">
              <a:rPr lang="en-CA" smtClean="0"/>
              <a:t>2025-02-28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FD0A6-D38B-441B-81BF-A9FE0B3541C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042525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1BEB9-F05D-413F-AFA3-9269410EAC13}" type="datetimeFigureOut">
              <a:rPr lang="en-CA" smtClean="0"/>
              <a:t>2025-02-28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FD0A6-D38B-441B-81BF-A9FE0B3541C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539693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1BEB9-F05D-413F-AFA3-9269410EAC13}" type="datetimeFigureOut">
              <a:rPr lang="en-CA" smtClean="0"/>
              <a:t>2025-02-28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FD0A6-D38B-441B-81BF-A9FE0B3541C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079211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1BEB9-F05D-413F-AFA3-9269410EAC13}" type="datetimeFigureOut">
              <a:rPr lang="en-CA" smtClean="0"/>
              <a:t>2025-02-28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FD0A6-D38B-441B-81BF-A9FE0B3541C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490763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1BEB9-F05D-413F-AFA3-9269410EAC13}" type="datetimeFigureOut">
              <a:rPr lang="en-CA" smtClean="0"/>
              <a:t>2025-02-28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FD0A6-D38B-441B-81BF-A9FE0B3541C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2373274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1BEB9-F05D-413F-AFA3-9269410EAC13}" type="datetimeFigureOut">
              <a:rPr lang="en-CA" smtClean="0"/>
              <a:t>2025-02-28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FD0A6-D38B-441B-81BF-A9FE0B3541C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8535759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1BEB9-F05D-413F-AFA3-9269410EAC13}" type="datetimeFigureOut">
              <a:rPr lang="en-CA" smtClean="0"/>
              <a:t>2025-02-28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FD0A6-D38B-441B-81BF-A9FE0B3541C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275636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1BEB9-F05D-413F-AFA3-9269410EAC13}" type="datetimeFigureOut">
              <a:rPr lang="en-CA" smtClean="0"/>
              <a:t>2025-02-28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FD0A6-D38B-441B-81BF-A9FE0B3541C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2314009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1BEB9-F05D-413F-AFA3-9269410EAC13}" type="datetimeFigureOut">
              <a:rPr lang="en-CA" smtClean="0"/>
              <a:t>2025-02-28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FD0A6-D38B-441B-81BF-A9FE0B3541C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3197078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1BEB9-F05D-413F-AFA3-9269410EAC13}" type="datetimeFigureOut">
              <a:rPr lang="en-CA" smtClean="0"/>
              <a:t>2025-02-28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FD0A6-D38B-441B-81BF-A9FE0B3541C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1463351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415600" y="1536634"/>
            <a:ext cx="113608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548635" lvl="0" indent="-411475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097269" lvl="1" indent="-380996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645904" lvl="2" indent="-380996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194538" lvl="3" indent="-380996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743174" lvl="4" indent="-380996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291808" lvl="5" indent="-380996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840442" lvl="6" indent="-380996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389076" lvl="7" indent="-380996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937711" lvl="8" indent="-380996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3247867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5F41BEB9-F05D-413F-AFA3-9269410EAC13}" type="datetimeFigureOut">
              <a:rPr lang="en-CA" smtClean="0"/>
              <a:t>2025-02-28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310FD0A6-D38B-441B-81BF-A9FE0B3541C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810204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  <p:sldLayoutId id="2147483698" r:id="rId5"/>
    <p:sldLayoutId id="2147483699" r:id="rId6"/>
    <p:sldLayoutId id="2147483700" r:id="rId7"/>
    <p:sldLayoutId id="2147483701" r:id="rId8"/>
    <p:sldLayoutId id="2147483702" r:id="rId9"/>
    <p:sldLayoutId id="2147483703" r:id="rId10"/>
    <p:sldLayoutId id="2147483704" r:id="rId11"/>
    <p:sldLayoutId id="2147483705" r:id="rId12"/>
    <p:sldLayoutId id="2147483706" r:id="rId13"/>
    <p:sldLayoutId id="2147483707" r:id="rId14"/>
    <p:sldLayoutId id="2147483708" r:id="rId15"/>
    <p:sldLayoutId id="2147483709" r:id="rId16"/>
    <p:sldLayoutId id="2147483710" r:id="rId17"/>
    <p:sldLayoutId id="2147483711" r:id="rId18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983641" y="159799"/>
            <a:ext cx="10224720" cy="1233493"/>
          </a:xfrm>
          <a:prstGeom prst="rect">
            <a:avLst/>
          </a:prstGeom>
        </p:spPr>
        <p:txBody>
          <a:bodyPr spcFirstLastPara="1" vert="horz" wrap="square" lIns="109710" tIns="109710" rIns="109710" bIns="109710" rtlCol="0" anchor="b" anchorCtr="0">
            <a:normAutofit fontScale="90000"/>
          </a:bodyPr>
          <a:lstStyle/>
          <a:p>
            <a:pPr>
              <a:spcBef>
                <a:spcPts val="720"/>
              </a:spcBef>
              <a:buSzPts val="990"/>
            </a:pPr>
            <a:br>
              <a:rPr lang="en-CA" sz="5280" b="1"/>
            </a:br>
            <a:br>
              <a:rPr lang="en-CA" sz="5280" b="1"/>
            </a:br>
            <a:br>
              <a:rPr lang="en-CA" sz="5280" b="1"/>
            </a:br>
            <a:br>
              <a:rPr lang="en-CA" sz="5280" b="1"/>
            </a:br>
            <a:br>
              <a:rPr lang="en-CA" sz="5280" b="1"/>
            </a:br>
            <a:br>
              <a:rPr lang="en-CA" sz="5280" b="1"/>
            </a:br>
            <a:br>
              <a:rPr lang="en-CA" sz="5280" b="1"/>
            </a:br>
            <a:br>
              <a:rPr lang="en-CA" sz="5280" b="1"/>
            </a:br>
            <a:br>
              <a:rPr lang="en-CA" sz="5280" b="1"/>
            </a:br>
            <a:br>
              <a:rPr lang="en-CA" sz="5280" b="1"/>
            </a:br>
            <a:r>
              <a:rPr lang="en-CA" sz="5280" b="1"/>
              <a:t>                                                             </a:t>
            </a:r>
            <a:br>
              <a:rPr lang="en-CA" sz="1200" b="1"/>
            </a:br>
            <a:r>
              <a:rPr lang="en-CA" sz="7200" b="1">
                <a:latin typeface="+mn-lt"/>
              </a:rPr>
              <a:t>SESSION</a:t>
            </a:r>
            <a:r>
              <a:rPr lang="en-CA" sz="4800" b="1">
                <a:latin typeface="+mn-lt"/>
              </a:rPr>
              <a:t> </a:t>
            </a:r>
            <a:r>
              <a:rPr lang="en-CA" sz="7200" b="1">
                <a:latin typeface="+mn-lt"/>
              </a:rPr>
              <a:t>1- Recap</a:t>
            </a:r>
            <a:endParaRPr lang="en-CA" sz="1920" dirty="0"/>
          </a:p>
        </p:txBody>
      </p:sp>
      <p:sp>
        <p:nvSpPr>
          <p:cNvPr id="55" name="Google Shape;55;p13"/>
          <p:cNvSpPr txBox="1">
            <a:spLocks noGrp="1"/>
          </p:cNvSpPr>
          <p:nvPr>
            <p:ph type="subTitle" idx="1"/>
          </p:nvPr>
        </p:nvSpPr>
        <p:spPr>
          <a:xfrm>
            <a:off x="2069377" y="1626328"/>
            <a:ext cx="9138985" cy="4079075"/>
          </a:xfrm>
          <a:prstGeom prst="rect">
            <a:avLst/>
          </a:prstGeom>
        </p:spPr>
        <p:txBody>
          <a:bodyPr spcFirstLastPara="1" vert="horz" wrap="square" lIns="109710" tIns="109710" rIns="109710" bIns="109710" rtlCol="0" anchor="t" anchorCtr="0">
            <a:noAutofit/>
          </a:bodyPr>
          <a:lstStyle/>
          <a:p>
            <a:pPr marL="846726" algn="l">
              <a:spcBef>
                <a:spcPts val="77"/>
              </a:spcBef>
              <a:buClr>
                <a:schemeClr val="dk1"/>
              </a:buClr>
              <a:buSzPts val="1100"/>
            </a:pPr>
            <a:r>
              <a:rPr lang="en-US" sz="228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a. Introduction and Objectives </a:t>
            </a:r>
          </a:p>
          <a:p>
            <a:pPr marL="854041" algn="l">
              <a:spcBef>
                <a:spcPts val="77"/>
              </a:spcBef>
              <a:buClr>
                <a:schemeClr val="dk1"/>
              </a:buClr>
              <a:buSzPts val="1100"/>
            </a:pPr>
            <a:r>
              <a:rPr lang="en-US" sz="228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</a:t>
            </a:r>
            <a:r>
              <a:rPr lang="en-US" sz="228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en-US" sz="228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meaning of Salvation</a:t>
            </a:r>
            <a:r>
              <a:rPr lang="en-US" sz="228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</a:p>
          <a:p>
            <a:pPr marL="1449870" algn="l">
              <a:spcBef>
                <a:spcPts val="77"/>
              </a:spcBef>
              <a:buClr>
                <a:schemeClr val="dk1"/>
              </a:buClr>
              <a:buSzPts val="1100"/>
            </a:pPr>
            <a:r>
              <a:rPr lang="en-US" sz="228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i. The meaning of the word Salvation </a:t>
            </a:r>
          </a:p>
          <a:p>
            <a:pPr marL="1407900" algn="l">
              <a:spcBef>
                <a:spcPts val="77"/>
              </a:spcBef>
              <a:buClr>
                <a:schemeClr val="dk1"/>
              </a:buClr>
              <a:buSzPts val="1100"/>
            </a:pPr>
            <a:r>
              <a:rPr lang="en-US" sz="228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ii. The mention of the word salvation </a:t>
            </a:r>
          </a:p>
          <a:p>
            <a:pPr marL="848371" algn="l">
              <a:spcBef>
                <a:spcPts val="77"/>
              </a:spcBef>
              <a:buClr>
                <a:schemeClr val="dk1"/>
              </a:buClr>
              <a:buSzPts val="1100"/>
            </a:pPr>
            <a:r>
              <a:rPr lang="en-US" sz="228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</a:t>
            </a:r>
            <a:r>
              <a:rPr lang="en-US" sz="228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en-US" sz="228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Implications of Salvation</a:t>
            </a:r>
            <a:r>
              <a:rPr lang="en-US" sz="228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</a:p>
          <a:p>
            <a:pPr marL="1449870" algn="l">
              <a:spcBef>
                <a:spcPts val="77"/>
              </a:spcBef>
              <a:buClr>
                <a:schemeClr val="dk1"/>
              </a:buClr>
              <a:buSzPts val="1100"/>
            </a:pPr>
            <a:r>
              <a:rPr lang="en-US" sz="228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i. That someone needs to be saved </a:t>
            </a:r>
          </a:p>
          <a:p>
            <a:pPr marL="1407900" algn="l">
              <a:spcBef>
                <a:spcPts val="77"/>
              </a:spcBef>
              <a:buClr>
                <a:schemeClr val="dk1"/>
              </a:buClr>
              <a:buSzPts val="1100"/>
            </a:pPr>
            <a:r>
              <a:rPr lang="en-US" sz="228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ii. That someone is willing and able to save </a:t>
            </a:r>
          </a:p>
          <a:p>
            <a:pPr>
              <a:spcBef>
                <a:spcPts val="0"/>
              </a:spcBef>
            </a:pP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92638F-26AC-DA95-603B-C4223C0B0E5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1481665"/>
          </a:xfrm>
        </p:spPr>
        <p:txBody>
          <a:bodyPr/>
          <a:lstStyle/>
          <a:p>
            <a:pPr algn="ctr"/>
            <a:r>
              <a:rPr lang="en-US" dirty="0"/>
              <a:t>Tenses of Salvation</a:t>
            </a:r>
            <a:endParaRPr lang="en-CA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ECA0F84-7881-50CF-E7FA-119EB211304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98293" y="3138985"/>
            <a:ext cx="8104729" cy="2245816"/>
          </a:xfrm>
        </p:spPr>
        <p:txBody>
          <a:bodyPr>
            <a:normAutofit/>
          </a:bodyPr>
          <a:lstStyle/>
          <a:p>
            <a:pPr algn="l"/>
            <a:r>
              <a:rPr lang="en-US" sz="4400" dirty="0"/>
              <a:t>What are the past, present and future tenses?</a:t>
            </a:r>
            <a:endParaRPr lang="en-CA" sz="4400" dirty="0"/>
          </a:p>
        </p:txBody>
      </p:sp>
    </p:spTree>
    <p:extLst>
      <p:ext uri="{BB962C8B-B14F-4D97-AF65-F5344CB8AC3E}">
        <p14:creationId xmlns:p14="http://schemas.microsoft.com/office/powerpoint/2010/main" val="30602306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6"/>
          <p:cNvSpPr txBox="1">
            <a:spLocks noGrp="1"/>
          </p:cNvSpPr>
          <p:nvPr>
            <p:ph type="title"/>
          </p:nvPr>
        </p:nvSpPr>
        <p:spPr>
          <a:xfrm>
            <a:off x="1333581" y="450376"/>
            <a:ext cx="10239720" cy="1401284"/>
          </a:xfrm>
          <a:prstGeom prst="rect">
            <a:avLst/>
          </a:prstGeom>
        </p:spPr>
        <p:txBody>
          <a:bodyPr spcFirstLastPara="1" vert="horz" wrap="square" lIns="109728" tIns="54864" rIns="109728" bIns="54864" rtlCol="0" anchor="ctr" anchorCtr="0">
            <a:noAutofit/>
          </a:bodyPr>
          <a:lstStyle/>
          <a:p>
            <a:pPr marL="31835" defTabSz="548635">
              <a:spcBef>
                <a:spcPct val="0"/>
              </a:spcBef>
              <a:buClr>
                <a:schemeClr val="dk1"/>
              </a:buClr>
              <a:buSzPct val="84615"/>
            </a:pPr>
            <a:r>
              <a:rPr lang="en-US" sz="6000" b="1" i="1" u="sng" dirty="0">
                <a:sym typeface="Calibri"/>
              </a:rPr>
              <a:t>The Three Phases (Tenses) of Salvation</a:t>
            </a:r>
            <a:r>
              <a:rPr lang="en-US" sz="6000" b="1" i="1" dirty="0">
                <a:sym typeface="Calibri"/>
              </a:rPr>
              <a:t> </a:t>
            </a:r>
          </a:p>
        </p:txBody>
      </p:sp>
      <p:sp>
        <p:nvSpPr>
          <p:cNvPr id="73" name="Google Shape;73;p16"/>
          <p:cNvSpPr txBox="1">
            <a:spLocks noGrp="1"/>
          </p:cNvSpPr>
          <p:nvPr>
            <p:ph type="body" idx="1"/>
          </p:nvPr>
        </p:nvSpPr>
        <p:spPr>
          <a:xfrm>
            <a:off x="1775462" y="1973234"/>
            <a:ext cx="8641076" cy="4134676"/>
          </a:xfrm>
          <a:prstGeom prst="rect">
            <a:avLst/>
          </a:prstGeom>
        </p:spPr>
        <p:txBody>
          <a:bodyPr spcFirstLastPara="1" vert="horz" wrap="square" lIns="109728" tIns="54864" rIns="109728" bIns="54864" rtlCol="0" anchor="t" anchorCtr="0">
            <a:normAutofit/>
          </a:bodyPr>
          <a:lstStyle/>
          <a:p>
            <a:pPr marL="182" marR="154212" indent="0" defTabSz="548635">
              <a:spcBef>
                <a:spcPct val="20000"/>
              </a:spcBef>
              <a:spcAft>
                <a:spcPts val="720"/>
              </a:spcAft>
              <a:buSzPct val="115000"/>
              <a:buNone/>
            </a:pPr>
            <a:r>
              <a:rPr lang="en-US" sz="2400" i="1" dirty="0">
                <a:sym typeface="Calibri"/>
              </a:rPr>
              <a:t>(</a:t>
            </a:r>
            <a:r>
              <a:rPr lang="en-US" sz="3360" dirty="0">
                <a:sym typeface="Calibri"/>
              </a:rPr>
              <a:t>1.)“We have been saved from the penalty of sin </a:t>
            </a:r>
            <a:r>
              <a:rPr lang="en-US" sz="3360" b="1" dirty="0">
                <a:sym typeface="Calibri"/>
              </a:rPr>
              <a:t>(called justification); </a:t>
            </a:r>
          </a:p>
          <a:p>
            <a:pPr marL="182" marR="154212" indent="0" defTabSz="548635">
              <a:spcBef>
                <a:spcPct val="20000"/>
              </a:spcBef>
              <a:spcAft>
                <a:spcPts val="720"/>
              </a:spcAft>
              <a:buSzPct val="115000"/>
              <a:buNone/>
            </a:pPr>
            <a:r>
              <a:rPr lang="en-US" sz="3360" dirty="0">
                <a:sym typeface="Calibri"/>
              </a:rPr>
              <a:t>(2) We are being saved from the power of sin (</a:t>
            </a:r>
            <a:r>
              <a:rPr lang="en-US" sz="3360" b="1" dirty="0">
                <a:sym typeface="Calibri"/>
              </a:rPr>
              <a:t>called sanctification); </a:t>
            </a:r>
          </a:p>
          <a:p>
            <a:pPr marL="182" marR="154212" indent="0" defTabSz="548635">
              <a:spcBef>
                <a:spcPct val="20000"/>
              </a:spcBef>
              <a:spcAft>
                <a:spcPts val="720"/>
              </a:spcAft>
              <a:buSzPct val="115000"/>
              <a:buNone/>
            </a:pPr>
            <a:r>
              <a:rPr lang="en-US" sz="3360" dirty="0">
                <a:sym typeface="Calibri"/>
              </a:rPr>
              <a:t>(3)We shall be saved from the presence of sin </a:t>
            </a:r>
            <a:r>
              <a:rPr lang="en-US" sz="3360" b="1" dirty="0">
                <a:sym typeface="Calibri"/>
              </a:rPr>
              <a:t>(called glorification).” </a:t>
            </a:r>
            <a:endParaRPr lang="en-US" sz="2400" b="1" dirty="0">
              <a:sym typeface="Calibri"/>
            </a:endParaRPr>
          </a:p>
          <a:p>
            <a:pPr marL="23408" marR="109079" indent="0" defTabSz="548635">
              <a:spcBef>
                <a:spcPct val="20000"/>
              </a:spcBef>
              <a:spcAft>
                <a:spcPts val="720"/>
              </a:spcAft>
              <a:buSzPct val="115000"/>
              <a:buNone/>
            </a:pPr>
            <a:endParaRPr lang="en-US" dirty="0">
              <a:sym typeface="Calibri"/>
            </a:endParaRPr>
          </a:p>
          <a:p>
            <a:pPr marR="109079" indent="-365756" defTabSz="548635">
              <a:spcBef>
                <a:spcPct val="20000"/>
              </a:spcBef>
              <a:spcAft>
                <a:spcPts val="720"/>
              </a:spcAft>
              <a:buSzPct val="115000"/>
              <a:buFont typeface="Arial"/>
              <a:buChar char="•"/>
            </a:pPr>
            <a:endParaRPr lang="en-US" dirty="0">
              <a:sym typeface="Calibri"/>
            </a:endParaRPr>
          </a:p>
          <a:p>
            <a:pPr marL="23591" marR="109079" indent="-182" defTabSz="548635">
              <a:spcBef>
                <a:spcPct val="20000"/>
              </a:spcBef>
              <a:spcAft>
                <a:spcPts val="720"/>
              </a:spcAft>
              <a:buSzPct val="115000"/>
              <a:buFont typeface="Arial"/>
              <a:buChar char="•"/>
            </a:pPr>
            <a:endParaRPr lang="en-US" dirty="0">
              <a:sym typeface="Calibri"/>
            </a:endParaRPr>
          </a:p>
        </p:txBody>
      </p:sp>
    </p:spTree>
  </p:cSld>
  <p:clrMapOvr>
    <a:masterClrMapping/>
  </p:clrMapOvr>
  <p:transition spd="slow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D49ADE-4B49-C65D-E449-CF19302C89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4311" y="685801"/>
            <a:ext cx="10018713" cy="1129352"/>
          </a:xfrm>
        </p:spPr>
        <p:txBody>
          <a:bodyPr/>
          <a:lstStyle/>
          <a:p>
            <a:r>
              <a:rPr lang="en-US" sz="4400" b="1" i="1" dirty="0">
                <a:sym typeface="Calibri"/>
              </a:rPr>
              <a:t>Why are people lost?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9AFE89-8BE9-3BA4-8F4F-6B1DFB9B06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84310" y="2039202"/>
            <a:ext cx="10018713" cy="3124201"/>
          </a:xfrm>
        </p:spPr>
        <p:txBody>
          <a:bodyPr>
            <a:normAutofit fontScale="92500" lnSpcReduction="10000"/>
          </a:bodyPr>
          <a:lstStyle/>
          <a:p>
            <a:pPr marL="514350" indent="-514350">
              <a:buAutoNum type="arabicPeriod"/>
            </a:pPr>
            <a:r>
              <a:rPr lang="en-US" sz="3600" b="1" i="1" dirty="0">
                <a:sym typeface="Calibri"/>
              </a:rPr>
              <a:t>They have rejected biblical revelation</a:t>
            </a:r>
          </a:p>
          <a:p>
            <a:pPr marL="514350" indent="-514350">
              <a:buAutoNum type="arabicPeriod"/>
            </a:pPr>
            <a:r>
              <a:rPr lang="en-US" sz="3600" b="1" i="1" dirty="0">
                <a:sym typeface="Calibri"/>
              </a:rPr>
              <a:t>Disobeyed their own conscience</a:t>
            </a:r>
          </a:p>
          <a:p>
            <a:pPr marL="514350" indent="-514350">
              <a:buAutoNum type="arabicPeriod"/>
            </a:pPr>
            <a:r>
              <a:rPr lang="en-US" sz="3600" b="1" i="1" dirty="0">
                <a:sym typeface="Calibri"/>
              </a:rPr>
              <a:t>Because  of their relationship to the world</a:t>
            </a:r>
          </a:p>
          <a:p>
            <a:pPr marL="514350" indent="-514350">
              <a:buAutoNum type="arabicPeriod"/>
            </a:pPr>
            <a:r>
              <a:rPr lang="en-US" sz="3600" b="1" i="1" dirty="0">
                <a:sym typeface="Calibri"/>
              </a:rPr>
              <a:t>Because  of their relationship to Satan</a:t>
            </a:r>
          </a:p>
          <a:p>
            <a:pPr marL="514350" indent="-514350">
              <a:buAutoNum type="arabicPeriod"/>
            </a:pPr>
            <a:r>
              <a:rPr lang="en-US" sz="3600" b="1" i="1" dirty="0">
                <a:sym typeface="Calibri"/>
              </a:rPr>
              <a:t>Because of their relationship to sin</a:t>
            </a:r>
            <a:endParaRPr lang="en-CA" sz="3600" dirty="0"/>
          </a:p>
        </p:txBody>
      </p:sp>
    </p:spTree>
    <p:extLst>
      <p:ext uri="{BB962C8B-B14F-4D97-AF65-F5344CB8AC3E}">
        <p14:creationId xmlns:p14="http://schemas.microsoft.com/office/powerpoint/2010/main" val="30849679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91D34F-0A1E-DA1D-D2A6-AD755C34DD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4310" y="160284"/>
            <a:ext cx="10018713" cy="1206062"/>
          </a:xfrm>
        </p:spPr>
        <p:txBody>
          <a:bodyPr>
            <a:normAutofit/>
          </a:bodyPr>
          <a:lstStyle/>
          <a:p>
            <a:r>
              <a:rPr lang="en-US" sz="5400" b="1" dirty="0"/>
              <a:t>What is Sin? </a:t>
            </a:r>
            <a:endParaRPr lang="en-CA" sz="54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0895F7-7D33-61D9-3FAF-8D2D8E68E2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84310" y="1219200"/>
            <a:ext cx="10018713" cy="4435366"/>
          </a:xfrm>
        </p:spPr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en-US" sz="2800" b="1" dirty="0"/>
              <a:t>Failure to obey God’s Moral Law</a:t>
            </a:r>
          </a:p>
          <a:p>
            <a:pPr marL="514350" indent="-514350">
              <a:buAutoNum type="arabicPeriod"/>
            </a:pPr>
            <a:r>
              <a:rPr lang="en-US" sz="2800" b="1" dirty="0"/>
              <a:t>Unbelief</a:t>
            </a:r>
          </a:p>
          <a:p>
            <a:pPr marL="514350" indent="-514350">
              <a:buAutoNum type="arabicPeriod"/>
            </a:pPr>
            <a:r>
              <a:rPr lang="en-US" sz="2800" b="1" dirty="0"/>
              <a:t>Idolatry</a:t>
            </a:r>
          </a:p>
          <a:p>
            <a:pPr marL="514350" indent="-514350">
              <a:buAutoNum type="arabicPeriod"/>
            </a:pPr>
            <a:r>
              <a:rPr lang="en-US" sz="2800" b="1" dirty="0"/>
              <a:t>Pride</a:t>
            </a:r>
          </a:p>
          <a:p>
            <a:pPr marL="0" indent="0" algn="ctr">
              <a:buNone/>
            </a:pPr>
            <a:r>
              <a:rPr lang="en-US" sz="4400" b="1" dirty="0"/>
              <a:t>Why is Sin Vicious? </a:t>
            </a:r>
            <a:endParaRPr lang="en-CA" sz="4400" b="1" dirty="0"/>
          </a:p>
        </p:txBody>
      </p:sp>
    </p:spTree>
    <p:extLst>
      <p:ext uri="{BB962C8B-B14F-4D97-AF65-F5344CB8AC3E}">
        <p14:creationId xmlns:p14="http://schemas.microsoft.com/office/powerpoint/2010/main" val="38887347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CA43F3-5B43-CBDE-6F33-13C1ABB442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600" b="1" dirty="0">
                <a:latin typeface="+mn-lt"/>
              </a:rPr>
              <a:t>SESSION 2</a:t>
            </a:r>
            <a:endParaRPr lang="en-CA" sz="6600" b="1" dirty="0"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1CBDCF-432F-ED9A-A726-2B877A4FCC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84310" y="2049517"/>
            <a:ext cx="10018713" cy="3741683"/>
          </a:xfrm>
        </p:spPr>
        <p:txBody>
          <a:bodyPr>
            <a:normAutofit/>
          </a:bodyPr>
          <a:lstStyle/>
          <a:p>
            <a:pPr marL="514350" indent="-514350">
              <a:buAutoNum type="alphaLcPeriod"/>
            </a:pPr>
            <a:r>
              <a:rPr lang="en-US" b="1" dirty="0"/>
              <a:t>The Source of Salvation:</a:t>
            </a:r>
          </a:p>
          <a:p>
            <a:pPr marL="971550" lvl="1" indent="-514350">
              <a:buFont typeface="+mj-lt"/>
              <a:buAutoNum type="romanLcPeriod"/>
            </a:pPr>
            <a:r>
              <a:rPr lang="en-US" b="1" dirty="0"/>
              <a:t>He is able to save</a:t>
            </a:r>
          </a:p>
          <a:p>
            <a:pPr marL="971550" lvl="1" indent="-514350">
              <a:buFont typeface="+mj-lt"/>
              <a:buAutoNum type="romanLcPeriod"/>
            </a:pPr>
            <a:r>
              <a:rPr lang="en-US" b="1" dirty="0"/>
              <a:t>He is willing to save</a:t>
            </a:r>
          </a:p>
          <a:p>
            <a:pPr marL="514350" indent="-514350">
              <a:buAutoNum type="alphaLcPeriod"/>
            </a:pPr>
            <a:r>
              <a:rPr lang="en-US" b="1" dirty="0"/>
              <a:t>The False hopes of Salvation</a:t>
            </a:r>
          </a:p>
          <a:p>
            <a:pPr marL="971550" lvl="1" indent="-514350">
              <a:buFont typeface="+mj-lt"/>
              <a:buAutoNum type="romanLcPeriod"/>
            </a:pPr>
            <a:r>
              <a:rPr lang="en-US" b="1" dirty="0"/>
              <a:t>Education</a:t>
            </a:r>
          </a:p>
          <a:p>
            <a:pPr marL="971550" lvl="1" indent="-514350">
              <a:buFont typeface="+mj-lt"/>
              <a:buAutoNum type="romanLcPeriod"/>
            </a:pPr>
            <a:r>
              <a:rPr lang="en-US" b="1" dirty="0"/>
              <a:t>Church Membership</a:t>
            </a:r>
          </a:p>
          <a:p>
            <a:pPr marL="971550" lvl="1" indent="-514350">
              <a:buFont typeface="+mj-lt"/>
              <a:buAutoNum type="romanLcPeriod"/>
            </a:pPr>
            <a:r>
              <a:rPr lang="en-US" b="1" dirty="0"/>
              <a:t>Proper environment</a:t>
            </a:r>
          </a:p>
        </p:txBody>
      </p:sp>
    </p:spTree>
    <p:extLst>
      <p:ext uri="{BB962C8B-B14F-4D97-AF65-F5344CB8AC3E}">
        <p14:creationId xmlns:p14="http://schemas.microsoft.com/office/powerpoint/2010/main" val="14298990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214B68-765C-5EF0-4871-04D1084194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4311" y="685801"/>
            <a:ext cx="10018713" cy="1027386"/>
          </a:xfrm>
        </p:spPr>
        <p:txBody>
          <a:bodyPr/>
          <a:lstStyle/>
          <a:p>
            <a:r>
              <a:rPr lang="en-US" b="1" dirty="0"/>
              <a:t>The Source of Salvation</a:t>
            </a:r>
            <a:endParaRPr lang="en-CA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DB379D-037C-058C-C736-47726D6A51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84310" y="1713186"/>
            <a:ext cx="10018713" cy="5044965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b="1" dirty="0"/>
              <a:t>Jesus Christ is the source of salvation. </a:t>
            </a:r>
          </a:p>
          <a:p>
            <a:pPr marL="0" indent="0">
              <a:buNone/>
            </a:pPr>
            <a:r>
              <a:rPr lang="en-US" b="1" dirty="0"/>
              <a:t>He meets both requirements: </a:t>
            </a:r>
          </a:p>
          <a:p>
            <a:pPr>
              <a:buFontTx/>
              <a:buChar char="-"/>
            </a:pPr>
            <a:r>
              <a:rPr lang="en-US" b="1" dirty="0"/>
              <a:t>He is able to save – </a:t>
            </a:r>
            <a:r>
              <a:rPr lang="en-US" dirty="0"/>
              <a:t>Hebrews 7:25, Jude 24</a:t>
            </a:r>
          </a:p>
          <a:p>
            <a:pPr>
              <a:buFontTx/>
              <a:buChar char="-"/>
            </a:pPr>
            <a:r>
              <a:rPr lang="en-US" b="1" dirty="0"/>
              <a:t>He is willing to save – </a:t>
            </a:r>
            <a:r>
              <a:rPr lang="en-US" dirty="0"/>
              <a:t>1</a:t>
            </a:r>
            <a:r>
              <a:rPr lang="en-US" baseline="30000" dirty="0"/>
              <a:t>st</a:t>
            </a:r>
            <a:r>
              <a:rPr lang="en-US" dirty="0"/>
              <a:t> Tim 2:3-4, 2 Peter 3:9</a:t>
            </a:r>
          </a:p>
          <a:p>
            <a:pPr>
              <a:buFontTx/>
              <a:buChar char="-"/>
            </a:pPr>
            <a:endParaRPr lang="en-US" b="1" dirty="0"/>
          </a:p>
          <a:p>
            <a:pPr marL="0" indent="0" algn="ctr">
              <a:buNone/>
            </a:pPr>
            <a:r>
              <a:rPr lang="en-US" sz="4000" b="1" dirty="0"/>
              <a:t>The Lord Jesus Christ is the source, center, and sum total of salvation. </a:t>
            </a:r>
          </a:p>
          <a:p>
            <a:pPr algn="ctr">
              <a:buFontTx/>
              <a:buChar char="-"/>
            </a:pPr>
            <a:endParaRPr lang="en-US" sz="4000" b="1" dirty="0"/>
          </a:p>
          <a:p>
            <a:pPr>
              <a:buFontTx/>
              <a:buChar char="-"/>
            </a:pPr>
            <a:endParaRPr lang="en-CA" b="1" dirty="0"/>
          </a:p>
        </p:txBody>
      </p:sp>
    </p:spTree>
    <p:extLst>
      <p:ext uri="{BB962C8B-B14F-4D97-AF65-F5344CB8AC3E}">
        <p14:creationId xmlns:p14="http://schemas.microsoft.com/office/powerpoint/2010/main" val="19307932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CEFF86-662B-394C-3B18-9F64699189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4311" y="685801"/>
            <a:ext cx="10018713" cy="1016876"/>
          </a:xfrm>
        </p:spPr>
        <p:txBody>
          <a:bodyPr/>
          <a:lstStyle/>
          <a:p>
            <a:r>
              <a:rPr lang="en-US" b="1" dirty="0"/>
              <a:t>The False Hopes of Salvation</a:t>
            </a:r>
            <a:endParaRPr lang="en-CA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FC4701-4A29-BE89-F6C9-2CCB1E4E70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84310" y="1702677"/>
            <a:ext cx="10018713" cy="4088523"/>
          </a:xfrm>
        </p:spPr>
        <p:txBody>
          <a:bodyPr/>
          <a:lstStyle/>
          <a:p>
            <a:r>
              <a:rPr lang="en-US" dirty="0"/>
              <a:t>There are a great number of people that are deceived into thinking that they are ok spiritually. </a:t>
            </a:r>
          </a:p>
          <a:p>
            <a:r>
              <a:rPr lang="en-US" dirty="0"/>
              <a:t>They have false hope concerning where they will spend eternity. </a:t>
            </a:r>
          </a:p>
          <a:p>
            <a:pPr lvl="1"/>
            <a:r>
              <a:rPr lang="en-US" dirty="0"/>
              <a:t>“There is a way which </a:t>
            </a:r>
            <a:r>
              <a:rPr lang="en-US" dirty="0" err="1"/>
              <a:t>seemeth</a:t>
            </a:r>
            <a:r>
              <a:rPr lang="en-US" dirty="0"/>
              <a:t> right unto a man, but the end thereof are the ways of death” (Prov. 14:12)</a:t>
            </a:r>
          </a:p>
          <a:p>
            <a:r>
              <a:rPr lang="en-US" b="1" dirty="0"/>
              <a:t>What are some of the things people mistakenly put their hope in?</a:t>
            </a:r>
            <a:endParaRPr lang="en-CA" b="1" dirty="0"/>
          </a:p>
        </p:txBody>
      </p:sp>
    </p:spTree>
    <p:extLst>
      <p:ext uri="{BB962C8B-B14F-4D97-AF65-F5344CB8AC3E}">
        <p14:creationId xmlns:p14="http://schemas.microsoft.com/office/powerpoint/2010/main" val="3763186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7F6968-8C23-FF05-D578-854007218E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4311" y="685801"/>
            <a:ext cx="10018713" cy="1004888"/>
          </a:xfrm>
        </p:spPr>
        <p:txBody>
          <a:bodyPr/>
          <a:lstStyle/>
          <a:p>
            <a:r>
              <a:rPr lang="en-US" b="1" dirty="0"/>
              <a:t>The False Hopes of Salvation</a:t>
            </a:r>
            <a:endParaRPr lang="en-CA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47F805-16FC-FF99-F598-1EF7CF8B7F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84311" y="1748822"/>
            <a:ext cx="10515600" cy="4578406"/>
          </a:xfrm>
        </p:spPr>
        <p:txBody>
          <a:bodyPr/>
          <a:lstStyle/>
          <a:p>
            <a:pPr marL="0" indent="0">
              <a:buNone/>
            </a:pPr>
            <a:r>
              <a:rPr lang="en-US" sz="4800" b="1" dirty="0"/>
              <a:t>1. Education</a:t>
            </a:r>
          </a:p>
          <a:p>
            <a:pPr marL="0" indent="0">
              <a:buNone/>
            </a:pPr>
            <a:r>
              <a:rPr lang="en-US" dirty="0"/>
              <a:t>On two separate occasions, Paul warns Timothy about the folly of depending on education. </a:t>
            </a:r>
          </a:p>
          <a:p>
            <a:pPr marL="0" indent="0">
              <a:buNone/>
            </a:pPr>
            <a:r>
              <a:rPr lang="en-US" dirty="0"/>
              <a:t>“O Timothy, keep that which is committed to thy trust, avoiding profane and vain babblings, and oppositions of science falsely so called” (1 Tim. 6:20). </a:t>
            </a:r>
          </a:p>
          <a:p>
            <a:pPr marL="0" indent="0">
              <a:buNone/>
            </a:pPr>
            <a:r>
              <a:rPr lang="en-US" dirty="0"/>
              <a:t>“Ever learning, and never able to come to the knowledge of the truth” (2 Tim. 3:7)</a:t>
            </a:r>
            <a:endParaRPr lang="en-CA" dirty="0"/>
          </a:p>
          <a:p>
            <a:pPr marL="0" indent="0">
              <a:buNone/>
            </a:pP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4336976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E359F5-B4FF-713D-5C60-82DF4E9CCC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76400" y="0"/>
            <a:ext cx="10515600" cy="6858000"/>
          </a:xfrm>
        </p:spPr>
        <p:txBody>
          <a:bodyPr/>
          <a:lstStyle/>
          <a:p>
            <a:pPr marL="0" indent="0">
              <a:buNone/>
            </a:pPr>
            <a:r>
              <a:rPr lang="en-US" sz="4800" b="1" dirty="0"/>
              <a:t>2. Church membership </a:t>
            </a:r>
          </a:p>
          <a:p>
            <a:pPr marL="0" indent="0">
              <a:buNone/>
            </a:pPr>
            <a:r>
              <a:rPr lang="en-US" dirty="0"/>
              <a:t>The scriptural reason for joining a local church is not for the obtaining of one's salvation, but rather for its outworking. </a:t>
            </a:r>
          </a:p>
          <a:p>
            <a:pPr marL="0" indent="0">
              <a:buNone/>
            </a:pPr>
            <a:r>
              <a:rPr lang="en-US" dirty="0"/>
              <a:t>Just because you go to church does not inherently mean you are saved! </a:t>
            </a:r>
          </a:p>
          <a:p>
            <a:pPr marL="0" indent="0">
              <a:buNone/>
            </a:pPr>
            <a:r>
              <a:rPr lang="en-US" sz="4800" b="1" dirty="0"/>
              <a:t>3. Good works</a:t>
            </a:r>
          </a:p>
          <a:p>
            <a:pPr marL="0" indent="0">
              <a:buNone/>
            </a:pPr>
            <a:r>
              <a:rPr lang="en-US" dirty="0"/>
              <a:t>Works in and of themselves can not prove that anyone is eternally saved because those who have not believed in Christ will often do good things </a:t>
            </a:r>
          </a:p>
          <a:p>
            <a:pPr marL="0" indent="0">
              <a:buNone/>
            </a:pPr>
            <a:r>
              <a:rPr lang="en-US" dirty="0"/>
              <a:t>“For by grace are ye saved through faith; and that not of yourselves: it is the gift of God: Not of works, lest any man should boast” (Eph. 2:8-9)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8218206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4F8932-4A00-AA26-9DA7-4649E2685C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76400" y="516981"/>
            <a:ext cx="10515600" cy="5824037"/>
          </a:xfrm>
        </p:spPr>
        <p:txBody>
          <a:bodyPr/>
          <a:lstStyle/>
          <a:p>
            <a:pPr marL="0" indent="0">
              <a:buNone/>
            </a:pPr>
            <a:r>
              <a:rPr lang="en-US" sz="4800" b="1" dirty="0"/>
              <a:t>4. Proper environment</a:t>
            </a:r>
          </a:p>
          <a:p>
            <a:pPr marL="0" indent="0">
              <a:buNone/>
            </a:pPr>
            <a:r>
              <a:rPr lang="en-US" dirty="0"/>
              <a:t> Being fortunate enough to have experienced a proper and comfortable environment may lead one to success, but never to salvation.</a:t>
            </a:r>
          </a:p>
          <a:p>
            <a:pPr marL="0" indent="0">
              <a:buNone/>
            </a:pPr>
            <a:r>
              <a:rPr lang="en-US" dirty="0"/>
              <a:t> In fact, to the contrary, the world's systems (on both sides of the tracks) are in the hands of the evil one (1 John 5:19). </a:t>
            </a:r>
            <a:br>
              <a:rPr lang="en-US" dirty="0"/>
            </a:br>
            <a:endParaRPr lang="en-US" dirty="0"/>
          </a:p>
          <a:p>
            <a:pPr marL="0" indent="0">
              <a:buNone/>
            </a:pPr>
            <a:r>
              <a:rPr lang="en-US" dirty="0"/>
              <a:t>This is the case for the down-and-outers as well as the up-and-comers.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80692588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lax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Parallax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382aa7f3-4c39-444a-ad47-97efbdbd4441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AD32DAB748350439E04105EEB733CB6" ma:contentTypeVersion="18" ma:contentTypeDescription="Create a new document." ma:contentTypeScope="" ma:versionID="f7e258f93b87d05019f05051fa135586">
  <xsd:schema xmlns:xsd="http://www.w3.org/2001/XMLSchema" xmlns:xs="http://www.w3.org/2001/XMLSchema" xmlns:p="http://schemas.microsoft.com/office/2006/metadata/properties" xmlns:ns3="382aa7f3-4c39-444a-ad47-97efbdbd4441" xmlns:ns4="4e2e4fc8-c07a-4212-925a-f2b566df8ff6" targetNamespace="http://schemas.microsoft.com/office/2006/metadata/properties" ma:root="true" ma:fieldsID="452246f38e81d72a9d2774d44b6b4d9c" ns3:_="" ns4:_="">
    <xsd:import namespace="382aa7f3-4c39-444a-ad47-97efbdbd4441"/>
    <xsd:import namespace="4e2e4fc8-c07a-4212-925a-f2b566df8ff6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4:SharedWithUsers" minOccurs="0"/>
                <xsd:element ref="ns4:SharedWithDetails" minOccurs="0"/>
                <xsd:element ref="ns4:SharingHintHash" minOccurs="0"/>
                <xsd:element ref="ns3:_activity" minOccurs="0"/>
                <xsd:element ref="ns3:MediaServiceObjectDetectorVersions" minOccurs="0"/>
                <xsd:element ref="ns3:MediaLengthInSeconds" minOccurs="0"/>
                <xsd:element ref="ns3:MediaServiceDateTaken" minOccurs="0"/>
                <xsd:element ref="ns3:MediaServiceLocation" minOccurs="0"/>
                <xsd:element ref="ns3:MediaServiceSystemTag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82aa7f3-4c39-444a-ad47-97efbdbd444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_activity" ma:index="19" nillable="true" ma:displayName="_activity" ma:hidden="true" ma:internalName="_activity">
      <xsd:simpleType>
        <xsd:restriction base="dms:Note"/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2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23" nillable="true" ma:displayName="Location" ma:indexed="true" ma:internalName="MediaServiceLocation" ma:readOnly="true">
      <xsd:simpleType>
        <xsd:restriction base="dms:Text"/>
      </xsd:simpleType>
    </xsd:element>
    <xsd:element name="MediaServiceSystemTags" ma:index="24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e2e4fc8-c07a-4212-925a-f2b566df8ff6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8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8F9BA35-E0E0-403E-9DA3-7E400EDDAEA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C4EE863-17DF-463D-A0F5-85381709EE14}">
  <ds:schemaRefs>
    <ds:schemaRef ds:uri="http://schemas.microsoft.com/office/infopath/2007/PartnerControls"/>
    <ds:schemaRef ds:uri="http://www.w3.org/XML/1998/namespace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2006/documentManagement/types"/>
    <ds:schemaRef ds:uri="382aa7f3-4c39-444a-ad47-97efbdbd4441"/>
    <ds:schemaRef ds:uri="http://schemas.microsoft.com/office/2006/metadata/properties"/>
    <ds:schemaRef ds:uri="4e2e4fc8-c07a-4212-925a-f2b566df8ff6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D54A3626-79F8-4D48-ABD7-B2129713277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82aa7f3-4c39-444a-ad47-97efbdbd4441"/>
    <ds:schemaRef ds:uri="4e2e4fc8-c07a-4212-925a-f2b566df8ff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TM03457496[[fn=Parallax]]</Template>
  <TotalTime>125</TotalTime>
  <Words>607</Words>
  <Application>Microsoft Office PowerPoint</Application>
  <PresentationFormat>Widescreen</PresentationFormat>
  <Paragraphs>63</Paragraphs>
  <Slides>11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Aptos</vt:lpstr>
      <vt:lpstr>Arial</vt:lpstr>
      <vt:lpstr>Calibri</vt:lpstr>
      <vt:lpstr>Corbel</vt:lpstr>
      <vt:lpstr>Parallax</vt:lpstr>
      <vt:lpstr>                                                                        SESSION 1- Recap</vt:lpstr>
      <vt:lpstr>Tenses of Salvation</vt:lpstr>
      <vt:lpstr>The Three Phases (Tenses) of Salvation </vt:lpstr>
      <vt:lpstr>Why are people lost?</vt:lpstr>
      <vt:lpstr>What is Sin? </vt:lpstr>
      <vt:lpstr>SESSION 2</vt:lpstr>
      <vt:lpstr>The Source of Salvation</vt:lpstr>
      <vt:lpstr>The False Hopes of Salvation</vt:lpstr>
      <vt:lpstr>The False Hopes of Salvation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Elilta Habte</dc:creator>
  <cp:lastModifiedBy>Kaleb Berhane</cp:lastModifiedBy>
  <cp:revision>3</cp:revision>
  <dcterms:created xsi:type="dcterms:W3CDTF">2025-03-01T00:21:51Z</dcterms:created>
  <dcterms:modified xsi:type="dcterms:W3CDTF">2025-03-01T05:44:38Z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0x0101007AD32DAB748350439E04105EEB733CB6</vt:lpwstr>
  </property>
</Properties>
</file>