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5" r:id="rId4"/>
  </p:sldMasterIdLst>
  <p:notesMasterIdLst>
    <p:notesMasterId r:id="rId17"/>
  </p:notesMasterIdLst>
  <p:sldIdLst>
    <p:sldId id="267" r:id="rId5"/>
    <p:sldId id="256" r:id="rId6"/>
    <p:sldId id="257" r:id="rId7"/>
    <p:sldId id="258" r:id="rId8"/>
    <p:sldId id="259" r:id="rId9"/>
    <p:sldId id="260" r:id="rId10"/>
    <p:sldId id="261" r:id="rId11"/>
    <p:sldId id="262" r:id="rId12"/>
    <p:sldId id="263" r:id="rId13"/>
    <p:sldId id="264" r:id="rId14"/>
    <p:sldId id="265" r:id="rId15"/>
    <p:sldId id="266" r:id="rId16"/>
  </p:sldIdLst>
  <p:sldSz cx="9144000" cy="5715000" type="screen16x10"/>
  <p:notesSz cx="6858000" cy="9144000"/>
  <p:embeddedFontLst>
    <p:embeddedFont>
      <p:font typeface="Garamond" panose="020F0502020204030204" pitchFamily="34" charset="0"/>
      <p:regular r:id="rId18"/>
      <p:bold r:id="rId19"/>
      <p:italic r:id="rId20"/>
    </p:embeddedFont>
    <p:embeddedFont>
      <p:font typeface="Georgia" panose="02040502050405020303" pitchFamily="18" charset="0"/>
      <p:regular r:id="rId21"/>
      <p:bold r:id="rId22"/>
      <p:italic r:id="rId23"/>
      <p:boldItalic r:id="rId24"/>
    </p:embeddedFont>
    <p:embeddedFont>
      <p:font typeface="Roboto" panose="020F0502020204030204" pitchFamily="34" charset="0"/>
      <p:regular r:id="rId25"/>
      <p:bold r:id="rId26"/>
      <p:italic r:id="rId27"/>
      <p:boldItalic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560" y="56"/>
      </p:cViewPr>
      <p:guideLst>
        <p:guide orient="horz" pos="180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318f1068ad_0_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318f1068a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318f1068ad_0_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318f1068a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318f1068ad_0_1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318f1068a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318f1068ad_0_1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318f1068a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318f1068ad_0_2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318f1068a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318f1068ad_0_4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318f1068a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318f1068ad_0_2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318f1068a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318f1068ad_0_3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318f1068a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318f1068ad_0_3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318f1068a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318f1068ad_0_4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318f1068a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5713512"/>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559276"/>
            <a:ext cx="5111752" cy="1262944"/>
          </a:xfrm>
        </p:spPr>
        <p:txBody>
          <a:bodyPr anchor="b">
            <a:noAutofit/>
          </a:bodyPr>
          <a:lstStyle>
            <a:lvl1pPr algn="ctr">
              <a:defRPr sz="4050">
                <a:effectLst/>
              </a:defRPr>
            </a:lvl1pPr>
          </a:lstStyle>
          <a:p>
            <a:r>
              <a:rPr lang="en-US"/>
              <a:t>Click to edit Master title style</a:t>
            </a:r>
            <a:endParaRPr lang="en-US" dirty="0"/>
          </a:p>
        </p:txBody>
      </p:sp>
      <p:sp>
        <p:nvSpPr>
          <p:cNvPr id="3" name="Subtitle 2"/>
          <p:cNvSpPr>
            <a:spLocks noGrp="1"/>
          </p:cNvSpPr>
          <p:nvPr>
            <p:ph type="subTitle" idx="1"/>
          </p:nvPr>
        </p:nvSpPr>
        <p:spPr>
          <a:xfrm>
            <a:off x="2019299" y="3047998"/>
            <a:ext cx="5111752" cy="1100668"/>
          </a:xfrm>
        </p:spPr>
        <p:txBody>
          <a:bodyPr anchor="t">
            <a:normAutofit/>
          </a:bodyPr>
          <a:lstStyle>
            <a:lvl1pPr marL="0" indent="0" algn="ct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987425" y="4198053"/>
            <a:ext cx="673100" cy="232833"/>
          </a:xfrm>
        </p:spPr>
        <p:txBody>
          <a:bodyPr/>
          <a:lstStyle/>
          <a:p>
            <a:fld id="{48A87A34-81AB-432B-8DAE-1953F412C126}" type="datetimeFigureOut">
              <a:rPr lang="en-US" smtClean="0"/>
              <a:t>2/22/25</a:t>
            </a:fld>
            <a:endParaRPr lang="en-US" dirty="0"/>
          </a:p>
        </p:txBody>
      </p:sp>
      <p:sp>
        <p:nvSpPr>
          <p:cNvPr id="5" name="Footer Placeholder 4"/>
          <p:cNvSpPr>
            <a:spLocks noGrp="1"/>
          </p:cNvSpPr>
          <p:nvPr>
            <p:ph type="ftr" sz="quarter" idx="11"/>
          </p:nvPr>
        </p:nvSpPr>
        <p:spPr>
          <a:xfrm>
            <a:off x="2019298" y="4198053"/>
            <a:ext cx="3910976" cy="232833"/>
          </a:xfrm>
        </p:spPr>
        <p:txBody>
          <a:bodyPr/>
          <a:lstStyle/>
          <a:p>
            <a:endParaRPr lang="en-US" dirty="0"/>
          </a:p>
        </p:txBody>
      </p:sp>
      <p:sp>
        <p:nvSpPr>
          <p:cNvPr id="6" name="Slide Number Placeholder 5"/>
          <p:cNvSpPr>
            <a:spLocks noGrp="1"/>
          </p:cNvSpPr>
          <p:nvPr>
            <p:ph type="sldNum" sz="quarter" idx="12"/>
          </p:nvPr>
        </p:nvSpPr>
        <p:spPr>
          <a:xfrm>
            <a:off x="6717676" y="4198053"/>
            <a:ext cx="413375" cy="232833"/>
          </a:xfrm>
        </p:spPr>
        <p:txBody>
          <a:bodyPr/>
          <a:lstStyle/>
          <a:p>
            <a:fld id="{00000000-1234-1234-1234-123412341234}" type="slidenum">
              <a:rPr lang="en" smtClean="0"/>
              <a:pPr/>
              <a:t>‹#›</a:t>
            </a:fld>
            <a:endParaRPr lang="en"/>
          </a:p>
        </p:txBody>
      </p:sp>
      <p:cxnSp>
        <p:nvCxnSpPr>
          <p:cNvPr id="15" name="Straight Connector 14"/>
          <p:cNvCxnSpPr/>
          <p:nvPr/>
        </p:nvCxnSpPr>
        <p:spPr>
          <a:xfrm>
            <a:off x="2019299" y="2935109"/>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9092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7761910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460505"/>
            <a:ext cx="6119016" cy="1518762"/>
          </a:xfrm>
        </p:spPr>
        <p:txBody>
          <a:bodyPr anchor="b">
            <a:normAutofit/>
          </a:bodyPr>
          <a:lstStyle>
            <a:lvl1pPr algn="ctr">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1511300" y="3205043"/>
            <a:ext cx="6119018" cy="795456"/>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6" name="Straight Connector 15"/>
          <p:cNvCxnSpPr/>
          <p:nvPr/>
        </p:nvCxnSpPr>
        <p:spPr>
          <a:xfrm>
            <a:off x="1509542" y="3092154"/>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595290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73836" y="2133600"/>
            <a:ext cx="3538728" cy="275844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6008" y="2133600"/>
            <a:ext cx="3538728" cy="275844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17655195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1550" y="2215444"/>
            <a:ext cx="3538728" cy="480218"/>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702719"/>
            <a:ext cx="3538728" cy="21938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5503" y="2215444"/>
            <a:ext cx="3538728" cy="480218"/>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35503" y="2702719"/>
            <a:ext cx="3538728" cy="21938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2/22/25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000000-1234-1234-1234-123412341234}" type="slidenum">
              <a:rPr lang="en" smtClean="0"/>
              <a:pPr/>
              <a:t>‹#›</a:t>
            </a:fld>
            <a:endParaRPr lang="en"/>
          </a:p>
        </p:txBody>
      </p:sp>
      <p:cxnSp>
        <p:nvCxnSpPr>
          <p:cNvPr id="18" name="Straight Connector 17"/>
          <p:cNvCxnSpPr/>
          <p:nvPr/>
        </p:nvCxnSpPr>
        <p:spPr>
          <a:xfrm>
            <a:off x="1047127"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412932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2/22/25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1047127"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202565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2/22/25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49412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157112"/>
            <a:ext cx="2788841" cy="11430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064001" y="818443"/>
            <a:ext cx="4102100" cy="407811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0359" y="2525888"/>
            <a:ext cx="2788841" cy="2032003"/>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cxnSp>
        <p:nvCxnSpPr>
          <p:cNvPr id="16" name="Straight Connector 15"/>
          <p:cNvCxnSpPr/>
          <p:nvPr/>
        </p:nvCxnSpPr>
        <p:spPr>
          <a:xfrm>
            <a:off x="1047127" y="2427111"/>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844928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569860"/>
            <a:ext cx="4681362" cy="1143000"/>
          </a:xfrm>
        </p:spPr>
        <p:txBody>
          <a:bodyPr anchor="b">
            <a:normAutofit/>
          </a:bodyPr>
          <a:lstStyle>
            <a:lvl1pPr algn="ctr">
              <a:defRPr sz="21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6071124" y="867834"/>
            <a:ext cx="2297510" cy="3979333"/>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49" y="2712860"/>
            <a:ext cx="4681362" cy="1524000"/>
          </a:xfrm>
        </p:spPr>
        <p:txBody>
          <a:bodyPr anchor="t">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55501682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012846"/>
            <a:ext cx="7207250" cy="472282"/>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1070" y="867833"/>
            <a:ext cx="7579479" cy="2779891"/>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51" y="4485127"/>
            <a:ext cx="7207250" cy="411427"/>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94692876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818443"/>
            <a:ext cx="7194549" cy="246239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1" y="3619500"/>
            <a:ext cx="7194549" cy="1277056"/>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5" name="Straight Connector 14"/>
          <p:cNvCxnSpPr/>
          <p:nvPr/>
        </p:nvCxnSpPr>
        <p:spPr>
          <a:xfrm>
            <a:off x="1047127" y="34501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45987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818443"/>
            <a:ext cx="6972299" cy="1975557"/>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109" y="2794000"/>
            <a:ext cx="6629402" cy="486833"/>
          </a:xfrm>
        </p:spPr>
        <p:txBody>
          <a:bodyPr anchor="ctr">
            <a:normAutofit/>
          </a:bodyPr>
          <a:lstStyle>
            <a:lvl1pPr marL="0" indent="0" algn="r">
              <a:buFontTx/>
              <a:buNone/>
              <a:defRPr sz="15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971551" y="3619500"/>
            <a:ext cx="7207250" cy="1277056"/>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4" name="TextBox 13"/>
          <p:cNvSpPr txBox="1"/>
          <p:nvPr/>
        </p:nvSpPr>
        <p:spPr>
          <a:xfrm>
            <a:off x="646510" y="733301"/>
            <a:ext cx="457200" cy="487313"/>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5" name="TextBox 14"/>
          <p:cNvSpPr txBox="1"/>
          <p:nvPr/>
        </p:nvSpPr>
        <p:spPr>
          <a:xfrm>
            <a:off x="7950200" y="2356559"/>
            <a:ext cx="457200" cy="487313"/>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19" name="Straight Connector 18"/>
          <p:cNvCxnSpPr/>
          <p:nvPr/>
        </p:nvCxnSpPr>
        <p:spPr>
          <a:xfrm>
            <a:off x="1047127" y="34501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342065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2757151"/>
            <a:ext cx="7207251" cy="1224000"/>
          </a:xfrm>
        </p:spPr>
        <p:txBody>
          <a:bodyPr anchor="b">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981151"/>
            <a:ext cx="7207251" cy="7170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9456749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818443"/>
            <a:ext cx="6972299" cy="1869723"/>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971551" y="3032760"/>
            <a:ext cx="7207251" cy="739140"/>
          </a:xfrm>
        </p:spPr>
        <p:txBody>
          <a:bodyPr anchor="b">
            <a:normAutofit/>
          </a:bodyPr>
          <a:lstStyle>
            <a:lvl1pPr marL="0" indent="0" algn="l">
              <a:spcBef>
                <a:spcPts val="0"/>
              </a:spcBef>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971551" y="3774723"/>
            <a:ext cx="7207251" cy="1121833"/>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2" name="TextBox 11"/>
          <p:cNvSpPr txBox="1"/>
          <p:nvPr/>
        </p:nvSpPr>
        <p:spPr>
          <a:xfrm>
            <a:off x="646510" y="733301"/>
            <a:ext cx="457200" cy="487313"/>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3" name="TextBox 12"/>
          <p:cNvSpPr txBox="1"/>
          <p:nvPr/>
        </p:nvSpPr>
        <p:spPr>
          <a:xfrm>
            <a:off x="7950200" y="2166051"/>
            <a:ext cx="457200" cy="487313"/>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26" name="Straight Connector 25"/>
          <p:cNvCxnSpPr/>
          <p:nvPr/>
        </p:nvCxnSpPr>
        <p:spPr>
          <a:xfrm>
            <a:off x="1047127" y="28575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896768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818443"/>
            <a:ext cx="7207250" cy="1869723"/>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971551" y="3025140"/>
            <a:ext cx="7207251" cy="701040"/>
          </a:xfrm>
        </p:spPr>
        <p:txBody>
          <a:bodyPr anchor="b">
            <a:normAutofit/>
          </a:bodyPr>
          <a:lstStyle>
            <a:lvl1pPr marL="0" indent="0" algn="l">
              <a:spcBef>
                <a:spcPts val="0"/>
              </a:spcBef>
              <a:buNone/>
              <a:defRPr sz="21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971550" y="3725333"/>
            <a:ext cx="7207253" cy="1171223"/>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5" name="Straight Connector 14"/>
          <p:cNvCxnSpPr/>
          <p:nvPr/>
        </p:nvCxnSpPr>
        <p:spPr>
          <a:xfrm>
            <a:off x="1047127" y="28575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8782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1047127"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55251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818443"/>
            <a:ext cx="1418171" cy="407811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818443"/>
            <a:ext cx="5574769" cy="407811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6647918" y="825500"/>
            <a:ext cx="0" cy="40640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577554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94472"/>
            <a:ext cx="8520600" cy="636333"/>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280528"/>
            <a:ext cx="8520600" cy="3796000"/>
          </a:xfrm>
          <a:prstGeom prst="rect">
            <a:avLst/>
          </a:prstGeom>
        </p:spPr>
        <p:txBody>
          <a:bodyPr spcFirstLastPara="1" wrap="square" lIns="91425" tIns="91425" rIns="91425" bIns="91425" anchor="t" anchorCtr="0">
            <a:normAutofit/>
          </a:bodyPr>
          <a:lstStyle>
            <a:lvl1pPr marL="457196" lvl="0" indent="-342896">
              <a:spcBef>
                <a:spcPts val="0"/>
              </a:spcBef>
              <a:spcAft>
                <a:spcPts val="0"/>
              </a:spcAft>
              <a:buSzPts val="1800"/>
              <a:buChar char="●"/>
              <a:defRPr/>
            </a:lvl1pPr>
            <a:lvl2pPr marL="914391" lvl="1" indent="-317497">
              <a:spcBef>
                <a:spcPts val="0"/>
              </a:spcBef>
              <a:spcAft>
                <a:spcPts val="0"/>
              </a:spcAft>
              <a:buSzPts val="1400"/>
              <a:buChar char="○"/>
              <a:defRPr/>
            </a:lvl2pPr>
            <a:lvl3pPr marL="1371587" lvl="2" indent="-317497">
              <a:spcBef>
                <a:spcPts val="0"/>
              </a:spcBef>
              <a:spcAft>
                <a:spcPts val="0"/>
              </a:spcAft>
              <a:buSzPts val="1400"/>
              <a:buChar char="■"/>
              <a:defRPr/>
            </a:lvl3pPr>
            <a:lvl4pPr marL="1828782" lvl="3" indent="-317497">
              <a:spcBef>
                <a:spcPts val="0"/>
              </a:spcBef>
              <a:spcAft>
                <a:spcPts val="0"/>
              </a:spcAft>
              <a:buSzPts val="1400"/>
              <a:buChar char="●"/>
              <a:defRPr/>
            </a:lvl4pPr>
            <a:lvl5pPr marL="2285978" lvl="4" indent="-317497">
              <a:spcBef>
                <a:spcPts val="0"/>
              </a:spcBef>
              <a:spcAft>
                <a:spcPts val="0"/>
              </a:spcAft>
              <a:buSzPts val="1400"/>
              <a:buChar char="○"/>
              <a:defRPr/>
            </a:lvl5pPr>
            <a:lvl6pPr marL="2743173" lvl="5" indent="-317497">
              <a:spcBef>
                <a:spcPts val="0"/>
              </a:spcBef>
              <a:spcAft>
                <a:spcPts val="0"/>
              </a:spcAft>
              <a:buSzPts val="1400"/>
              <a:buChar char="■"/>
              <a:defRPr/>
            </a:lvl6pPr>
            <a:lvl7pPr marL="3200368" lvl="6" indent="-317497">
              <a:spcBef>
                <a:spcPts val="0"/>
              </a:spcBef>
              <a:spcAft>
                <a:spcPts val="0"/>
              </a:spcAft>
              <a:buSzPts val="1400"/>
              <a:buChar char="●"/>
              <a:defRPr/>
            </a:lvl7pPr>
            <a:lvl8pPr marL="3657563" lvl="7" indent="-317497">
              <a:spcBef>
                <a:spcPts val="0"/>
              </a:spcBef>
              <a:spcAft>
                <a:spcPts val="0"/>
              </a:spcAft>
              <a:buSzPts val="1400"/>
              <a:buChar char="○"/>
              <a:defRPr/>
            </a:lvl8pPr>
            <a:lvl9pPr marL="4114759" lvl="8" indent="-317497">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5181352"/>
            <a:ext cx="548700" cy="43733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5732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5713512"/>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818444"/>
            <a:ext cx="7200897" cy="1086556"/>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551" y="2130777"/>
            <a:ext cx="7200897" cy="2765780"/>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08126" y="4974167"/>
            <a:ext cx="1200150" cy="232833"/>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48A87A34-81AB-432B-8DAE-1953F412C126}" type="datetimeFigureOut">
              <a:rPr lang="en-US" smtClean="0"/>
              <a:pPr/>
              <a:t>2/22/25</a:t>
            </a:fld>
            <a:endParaRPr lang="en-US" dirty="0"/>
          </a:p>
        </p:txBody>
      </p:sp>
      <p:sp>
        <p:nvSpPr>
          <p:cNvPr id="5" name="Footer Placeholder 4"/>
          <p:cNvSpPr>
            <a:spLocks noGrp="1"/>
          </p:cNvSpPr>
          <p:nvPr>
            <p:ph type="ftr" sz="quarter" idx="3"/>
          </p:nvPr>
        </p:nvSpPr>
        <p:spPr>
          <a:xfrm>
            <a:off x="971551" y="4974167"/>
            <a:ext cx="5479425" cy="232833"/>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765426" y="4974167"/>
            <a:ext cx="407023" cy="232833"/>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898545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Lst>
  <p:hf sldNum="0" hdr="0" ftr="0" dt="0"/>
  <p:txStyles>
    <p:titleStyle>
      <a:lvl1pPr algn="ctr" defTabSz="342900" rtl="0" eaLnBrk="1" latinLnBrk="0" hangingPunct="1">
        <a:spcBef>
          <a:spcPct val="0"/>
        </a:spcBef>
        <a:buNone/>
        <a:defRPr sz="33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on a black background&#10;&#10;AI-generated content may be incorrect.">
            <a:extLst>
              <a:ext uri="{FF2B5EF4-FFF2-40B4-BE49-F238E27FC236}">
                <a16:creationId xmlns:a16="http://schemas.microsoft.com/office/drawing/2014/main" id="{961BD7AD-CFD5-47CB-35F6-21A9B4C4592D}"/>
              </a:ext>
            </a:extLst>
          </p:cNvPr>
          <p:cNvPicPr>
            <a:picLocks noChangeAspect="1"/>
          </p:cNvPicPr>
          <p:nvPr/>
        </p:nvPicPr>
        <p:blipFill>
          <a:blip r:embed="rId2"/>
          <a:stretch>
            <a:fillRect/>
          </a:stretch>
        </p:blipFill>
        <p:spPr>
          <a:xfrm>
            <a:off x="18037" y="285750"/>
            <a:ext cx="9107926" cy="5143500"/>
          </a:xfrm>
          <a:prstGeom prst="rect">
            <a:avLst/>
          </a:prstGeom>
        </p:spPr>
      </p:pic>
    </p:spTree>
    <p:extLst>
      <p:ext uri="{BB962C8B-B14F-4D97-AF65-F5344CB8AC3E}">
        <p14:creationId xmlns:p14="http://schemas.microsoft.com/office/powerpoint/2010/main" val="2915221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1" y="133165"/>
            <a:ext cx="8520600" cy="1027911"/>
          </a:xfrm>
          <a:prstGeom prst="rect">
            <a:avLst/>
          </a:prstGeom>
        </p:spPr>
        <p:txBody>
          <a:bodyPr spcFirstLastPara="1" vert="horz" wrap="square" lIns="91425" tIns="91425" rIns="91425" bIns="91425" rtlCol="0" anchor="b" anchorCtr="0">
            <a:normAutofit fontScale="90000"/>
          </a:bodyPr>
          <a:lstStyle/>
          <a:p>
            <a:pPr>
              <a:spcBef>
                <a:spcPts val="600"/>
              </a:spcBef>
              <a:buSzPts val="990"/>
            </a:pPr>
            <a:br>
              <a:rPr lang="en-CA" sz="4400" b="1" dirty="0"/>
            </a:br>
            <a:br>
              <a:rPr lang="en-CA" sz="4400" b="1" dirty="0"/>
            </a:br>
            <a:br>
              <a:rPr lang="en-CA" sz="4400" b="1" dirty="0"/>
            </a:br>
            <a:br>
              <a:rPr lang="en-CA" sz="4400" b="1" dirty="0"/>
            </a:br>
            <a:br>
              <a:rPr lang="en-CA" sz="4400" b="1" dirty="0"/>
            </a:br>
            <a:br>
              <a:rPr lang="en-CA" sz="4400" b="1" dirty="0"/>
            </a:br>
            <a:br>
              <a:rPr lang="en-CA" sz="4400" b="1" dirty="0"/>
            </a:br>
            <a:br>
              <a:rPr lang="en-CA" sz="4400" b="1" dirty="0"/>
            </a:br>
            <a:br>
              <a:rPr lang="en-CA" sz="4400" b="1" dirty="0"/>
            </a:br>
            <a:br>
              <a:rPr lang="en-CA" sz="4400" b="1" dirty="0"/>
            </a:br>
            <a:r>
              <a:rPr lang="en-CA" sz="4400" b="1" dirty="0"/>
              <a:t>                                                             </a:t>
            </a:r>
            <a:br>
              <a:rPr lang="en-CA" sz="1000" b="1" dirty="0"/>
            </a:br>
            <a:r>
              <a:rPr lang="en-CA" sz="6000" b="1" dirty="0">
                <a:latin typeface="+mn-lt"/>
              </a:rPr>
              <a:t>SESSION</a:t>
            </a:r>
            <a:r>
              <a:rPr lang="en-CA" sz="4000" b="1" dirty="0">
                <a:latin typeface="+mn-lt"/>
              </a:rPr>
              <a:t> </a:t>
            </a:r>
            <a:r>
              <a:rPr lang="en-CA" sz="6000" b="1" dirty="0">
                <a:latin typeface="+mn-lt"/>
              </a:rPr>
              <a:t>1</a:t>
            </a:r>
            <a:endParaRPr sz="1600" dirty="0"/>
          </a:p>
        </p:txBody>
      </p:sp>
      <p:sp>
        <p:nvSpPr>
          <p:cNvPr id="55" name="Google Shape;55;p13"/>
          <p:cNvSpPr txBox="1">
            <a:spLocks noGrp="1"/>
          </p:cNvSpPr>
          <p:nvPr>
            <p:ph type="subTitle" idx="1"/>
          </p:nvPr>
        </p:nvSpPr>
        <p:spPr>
          <a:xfrm>
            <a:off x="1216480" y="1355273"/>
            <a:ext cx="7615821" cy="3399229"/>
          </a:xfrm>
          <a:prstGeom prst="rect">
            <a:avLst/>
          </a:prstGeom>
        </p:spPr>
        <p:txBody>
          <a:bodyPr spcFirstLastPara="1" vert="horz" wrap="square" lIns="91425" tIns="91425" rIns="91425" bIns="91425" rtlCol="0" anchor="t" anchorCtr="0">
            <a:noAutofit/>
          </a:bodyPr>
          <a:lstStyle/>
          <a:p>
            <a:pPr marL="705605" algn="l">
              <a:spcBef>
                <a:spcPts val="64"/>
              </a:spcBef>
              <a:spcAft>
                <a:spcPts val="0"/>
              </a:spcAft>
              <a:buClr>
                <a:schemeClr val="dk1"/>
              </a:buClr>
              <a:buSzPts val="1100"/>
            </a:pPr>
            <a:r>
              <a:rPr lang="en" sz="1900" b="1" dirty="0">
                <a:solidFill>
                  <a:schemeClr val="dk1"/>
                </a:solidFill>
                <a:latin typeface="Calibri"/>
                <a:ea typeface="Calibri"/>
                <a:cs typeface="Calibri"/>
                <a:sym typeface="Calibri"/>
              </a:rPr>
              <a:t>a. Introduction and Objectives </a:t>
            </a:r>
            <a:endParaRPr sz="1900" b="1" dirty="0">
              <a:solidFill>
                <a:schemeClr val="dk1"/>
              </a:solidFill>
              <a:latin typeface="Calibri"/>
              <a:ea typeface="Calibri"/>
              <a:cs typeface="Calibri"/>
              <a:sym typeface="Calibri"/>
            </a:endParaRPr>
          </a:p>
          <a:p>
            <a:pPr marL="711701" algn="l">
              <a:spcBef>
                <a:spcPts val="64"/>
              </a:spcBef>
              <a:spcAft>
                <a:spcPts val="0"/>
              </a:spcAft>
              <a:buClr>
                <a:schemeClr val="dk1"/>
              </a:buClr>
              <a:buSzPts val="1100"/>
            </a:pPr>
            <a:r>
              <a:rPr lang="en" sz="1900" b="1" dirty="0">
                <a:solidFill>
                  <a:schemeClr val="dk1"/>
                </a:solidFill>
                <a:latin typeface="Calibri"/>
                <a:ea typeface="Calibri"/>
                <a:cs typeface="Calibri"/>
                <a:sym typeface="Calibri"/>
              </a:rPr>
              <a:t>b</a:t>
            </a:r>
            <a:r>
              <a:rPr lang="en" sz="1900" dirty="0">
                <a:solidFill>
                  <a:schemeClr val="dk1"/>
                </a:solidFill>
                <a:latin typeface="Calibri"/>
                <a:ea typeface="Calibri"/>
                <a:cs typeface="Calibri"/>
                <a:sym typeface="Calibri"/>
              </a:rPr>
              <a:t>. </a:t>
            </a:r>
            <a:r>
              <a:rPr lang="en" sz="1900" b="1" dirty="0">
                <a:solidFill>
                  <a:schemeClr val="dk1"/>
                </a:solidFill>
                <a:latin typeface="Calibri"/>
                <a:ea typeface="Calibri"/>
                <a:cs typeface="Calibri"/>
                <a:sym typeface="Calibri"/>
              </a:rPr>
              <a:t>The meaning of Salvation</a:t>
            </a:r>
            <a:r>
              <a:rPr lang="en" sz="1900" dirty="0">
                <a:solidFill>
                  <a:schemeClr val="dk1"/>
                </a:solidFill>
                <a:latin typeface="Calibri"/>
                <a:ea typeface="Calibri"/>
                <a:cs typeface="Calibri"/>
                <a:sym typeface="Calibri"/>
              </a:rPr>
              <a:t>: </a:t>
            </a:r>
            <a:endParaRPr sz="1900" dirty="0">
              <a:solidFill>
                <a:schemeClr val="dk1"/>
              </a:solidFill>
              <a:latin typeface="Calibri"/>
              <a:ea typeface="Calibri"/>
              <a:cs typeface="Calibri"/>
              <a:sym typeface="Calibri"/>
            </a:endParaRPr>
          </a:p>
          <a:p>
            <a:pPr marL="1208225" algn="l">
              <a:spcBef>
                <a:spcPts val="64"/>
              </a:spcBef>
              <a:spcAft>
                <a:spcPts val="0"/>
              </a:spcAft>
              <a:buClr>
                <a:schemeClr val="dk1"/>
              </a:buClr>
              <a:buSzPts val="1100"/>
            </a:pPr>
            <a:r>
              <a:rPr lang="en" sz="1900" dirty="0">
                <a:solidFill>
                  <a:schemeClr val="dk1"/>
                </a:solidFill>
                <a:latin typeface="Calibri"/>
                <a:ea typeface="Calibri"/>
                <a:cs typeface="Calibri"/>
                <a:sym typeface="Calibri"/>
              </a:rPr>
              <a:t>i. The meaning of the word Salvation </a:t>
            </a:r>
            <a:endParaRPr sz="1900" dirty="0">
              <a:solidFill>
                <a:schemeClr val="dk1"/>
              </a:solidFill>
              <a:latin typeface="Calibri"/>
              <a:ea typeface="Calibri"/>
              <a:cs typeface="Calibri"/>
              <a:sym typeface="Calibri"/>
            </a:endParaRPr>
          </a:p>
          <a:p>
            <a:pPr marL="1173250" algn="l">
              <a:spcBef>
                <a:spcPts val="64"/>
              </a:spcBef>
              <a:spcAft>
                <a:spcPts val="0"/>
              </a:spcAft>
              <a:buClr>
                <a:schemeClr val="dk1"/>
              </a:buClr>
              <a:buSzPts val="1100"/>
            </a:pPr>
            <a:r>
              <a:rPr lang="en" sz="1900" dirty="0">
                <a:solidFill>
                  <a:schemeClr val="dk1"/>
                </a:solidFill>
                <a:latin typeface="Calibri"/>
                <a:ea typeface="Calibri"/>
                <a:cs typeface="Calibri"/>
                <a:sym typeface="Calibri"/>
              </a:rPr>
              <a:t>ii. The mention of the word salvation </a:t>
            </a:r>
            <a:endParaRPr sz="1900" dirty="0">
              <a:solidFill>
                <a:schemeClr val="dk1"/>
              </a:solidFill>
              <a:latin typeface="Calibri"/>
              <a:ea typeface="Calibri"/>
              <a:cs typeface="Calibri"/>
              <a:sym typeface="Calibri"/>
            </a:endParaRPr>
          </a:p>
          <a:p>
            <a:pPr marL="706976" algn="l">
              <a:spcBef>
                <a:spcPts val="64"/>
              </a:spcBef>
              <a:spcAft>
                <a:spcPts val="0"/>
              </a:spcAft>
              <a:buClr>
                <a:schemeClr val="dk1"/>
              </a:buClr>
              <a:buSzPts val="1100"/>
            </a:pPr>
            <a:r>
              <a:rPr lang="en" sz="1900" b="1" dirty="0">
                <a:solidFill>
                  <a:schemeClr val="dk1"/>
                </a:solidFill>
                <a:latin typeface="Calibri"/>
                <a:ea typeface="Calibri"/>
                <a:cs typeface="Calibri"/>
                <a:sym typeface="Calibri"/>
              </a:rPr>
              <a:t>c</a:t>
            </a:r>
            <a:r>
              <a:rPr lang="en" sz="1900" dirty="0">
                <a:solidFill>
                  <a:schemeClr val="dk1"/>
                </a:solidFill>
                <a:latin typeface="Calibri"/>
                <a:ea typeface="Calibri"/>
                <a:cs typeface="Calibri"/>
                <a:sym typeface="Calibri"/>
              </a:rPr>
              <a:t>. </a:t>
            </a:r>
            <a:r>
              <a:rPr lang="en" sz="1900" b="1" dirty="0">
                <a:solidFill>
                  <a:schemeClr val="dk1"/>
                </a:solidFill>
                <a:latin typeface="Calibri"/>
                <a:ea typeface="Calibri"/>
                <a:cs typeface="Calibri"/>
                <a:sym typeface="Calibri"/>
              </a:rPr>
              <a:t>The Implications of Salvation</a:t>
            </a:r>
            <a:r>
              <a:rPr lang="en" sz="1900" dirty="0">
                <a:solidFill>
                  <a:schemeClr val="dk1"/>
                </a:solidFill>
                <a:latin typeface="Calibri"/>
                <a:ea typeface="Calibri"/>
                <a:cs typeface="Calibri"/>
                <a:sym typeface="Calibri"/>
              </a:rPr>
              <a:t>: </a:t>
            </a:r>
            <a:endParaRPr sz="1900" dirty="0">
              <a:solidFill>
                <a:schemeClr val="dk1"/>
              </a:solidFill>
              <a:latin typeface="Calibri"/>
              <a:ea typeface="Calibri"/>
              <a:cs typeface="Calibri"/>
              <a:sym typeface="Calibri"/>
            </a:endParaRPr>
          </a:p>
          <a:p>
            <a:pPr marL="1208225" algn="l">
              <a:spcBef>
                <a:spcPts val="64"/>
              </a:spcBef>
              <a:spcAft>
                <a:spcPts val="0"/>
              </a:spcAft>
              <a:buClr>
                <a:schemeClr val="dk1"/>
              </a:buClr>
              <a:buSzPts val="1100"/>
            </a:pPr>
            <a:r>
              <a:rPr lang="en" sz="1900" dirty="0">
                <a:solidFill>
                  <a:schemeClr val="dk1"/>
                </a:solidFill>
                <a:latin typeface="Calibri"/>
                <a:ea typeface="Calibri"/>
                <a:cs typeface="Calibri"/>
                <a:sym typeface="Calibri"/>
              </a:rPr>
              <a:t>i. That someone needs to be saved </a:t>
            </a:r>
            <a:endParaRPr sz="1900" dirty="0">
              <a:solidFill>
                <a:schemeClr val="dk1"/>
              </a:solidFill>
              <a:latin typeface="Calibri"/>
              <a:ea typeface="Calibri"/>
              <a:cs typeface="Calibri"/>
              <a:sym typeface="Calibri"/>
            </a:endParaRPr>
          </a:p>
          <a:p>
            <a:pPr marL="1173250" algn="l">
              <a:spcBef>
                <a:spcPts val="64"/>
              </a:spcBef>
              <a:spcAft>
                <a:spcPts val="0"/>
              </a:spcAft>
              <a:buClr>
                <a:schemeClr val="dk1"/>
              </a:buClr>
              <a:buSzPts val="1100"/>
            </a:pPr>
            <a:r>
              <a:rPr lang="en" sz="1900" dirty="0">
                <a:solidFill>
                  <a:schemeClr val="dk1"/>
                </a:solidFill>
                <a:latin typeface="Calibri"/>
                <a:ea typeface="Calibri"/>
                <a:cs typeface="Calibri"/>
                <a:sym typeface="Calibri"/>
              </a:rPr>
              <a:t>ii. That someone is willing and able to save </a:t>
            </a:r>
            <a:endParaRPr sz="1900" dirty="0">
              <a:solidFill>
                <a:schemeClr val="dk1"/>
              </a:solidFill>
              <a:latin typeface="Calibri"/>
              <a:ea typeface="Calibri"/>
              <a:cs typeface="Calibri"/>
              <a:sym typeface="Calibri"/>
            </a:endParaRPr>
          </a:p>
          <a:p>
            <a:pPr>
              <a:spcBef>
                <a:spcPts val="0"/>
              </a:spcBef>
              <a:spcAft>
                <a:spcPts val="0"/>
              </a:spcAft>
            </a:pP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603317" y="883030"/>
            <a:ext cx="7937369" cy="660020"/>
          </a:xfrm>
          <a:prstGeom prst="rect">
            <a:avLst/>
          </a:prstGeom>
        </p:spPr>
        <p:txBody>
          <a:bodyPr spcFirstLastPara="1" vert="horz" wrap="square" lIns="91440" tIns="45720" rIns="91440" bIns="45720" rtlCol="0" anchor="ctr" anchorCtr="0">
            <a:normAutofit fontScale="90000"/>
          </a:bodyPr>
          <a:lstStyle/>
          <a:p>
            <a:pPr marL="160506" defTabSz="457196">
              <a:lnSpc>
                <a:spcPct val="90000"/>
              </a:lnSpc>
              <a:spcBef>
                <a:spcPct val="0"/>
              </a:spcBef>
              <a:buClr>
                <a:schemeClr val="dk1"/>
              </a:buClr>
              <a:buSzPct val="78571"/>
            </a:pPr>
            <a:br>
              <a:rPr lang="en-US" sz="41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Calibri"/>
              </a:rPr>
            </a:br>
            <a:r>
              <a:rPr lang="en-US" sz="41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Calibri"/>
              </a:rPr>
              <a:t>I. </a:t>
            </a:r>
            <a:r>
              <a:rPr lang="en-US" sz="4100" b="1" u="sng" dirty="0">
                <a:solidFill>
                  <a:srgbClr val="FFFFFF"/>
                </a:solidFill>
                <a:latin typeface="Calibri" panose="020F0502020204030204" pitchFamily="34" charset="0"/>
                <a:ea typeface="Calibri" panose="020F0502020204030204" pitchFamily="34" charset="0"/>
                <a:cs typeface="Calibri" panose="020F0502020204030204" pitchFamily="34" charset="0"/>
                <a:sym typeface="Calibri"/>
              </a:rPr>
              <a:t>The meaning of Salvation</a:t>
            </a:r>
            <a:r>
              <a:rPr lang="en-US" sz="41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Calibri"/>
              </a:rPr>
              <a:t> </a:t>
            </a:r>
          </a:p>
          <a:p>
            <a:pPr defTabSz="457196">
              <a:lnSpc>
                <a:spcPct val="90000"/>
              </a:lnSpc>
              <a:spcBef>
                <a:spcPct val="0"/>
              </a:spcBef>
            </a:pPr>
            <a:endParaRPr lang="en-US" sz="4100" dirty="0">
              <a:solidFill>
                <a:srgbClr val="FFFFFF"/>
              </a:solidFill>
            </a:endParaRPr>
          </a:p>
        </p:txBody>
      </p:sp>
      <p:sp>
        <p:nvSpPr>
          <p:cNvPr id="61" name="Google Shape;61;p14"/>
          <p:cNvSpPr txBox="1">
            <a:spLocks noGrp="1"/>
          </p:cNvSpPr>
          <p:nvPr>
            <p:ph type="body" idx="1"/>
          </p:nvPr>
        </p:nvSpPr>
        <p:spPr>
          <a:xfrm>
            <a:off x="898073" y="883030"/>
            <a:ext cx="7200897" cy="3615491"/>
          </a:xfrm>
          <a:prstGeom prst="rect">
            <a:avLst/>
          </a:prstGeom>
          <a:effectLst>
            <a:reflection blurRad="6350" stA="50000" endA="300" endPos="55500" dist="101600" dir="5400000" sy="-100000" algn="bl" rotWithShape="0"/>
          </a:effectLst>
        </p:spPr>
        <p:txBody>
          <a:bodyPr spcFirstLastPara="1" vert="horz" wrap="square" lIns="91440" tIns="45720" rIns="91440" bIns="45720" rtlCol="0" anchor="t" anchorCtr="0">
            <a:normAutofit/>
          </a:bodyPr>
          <a:lstStyle/>
          <a:p>
            <a:pPr marL="21335" marR="36473" indent="3200" defTabSz="457196">
              <a:spcBef>
                <a:spcPct val="20000"/>
              </a:spcBef>
              <a:spcAft>
                <a:spcPts val="600"/>
              </a:spcAft>
              <a:buSzPct val="115000"/>
              <a:buFont typeface="Arial"/>
              <a:buChar char="•"/>
            </a:pPr>
            <a:r>
              <a:rPr lang="en-US"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a:t>
            </a:r>
            <a:r>
              <a:rPr lang="en-US" sz="2400" b="1" i="1"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Salvation</a:t>
            </a: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 implies “</a:t>
            </a:r>
            <a:r>
              <a:rPr lang="en-US" sz="2400" b="1" i="1"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rescue</a:t>
            </a: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 – rescue from hell but also from sin itself, its power,</a:t>
            </a:r>
            <a:r>
              <a:rPr lang="en-US" sz="2400" dirty="0">
                <a:latin typeface="Calibri" panose="020F0502020204030204" pitchFamily="34" charset="0"/>
                <a:ea typeface="Calibri" panose="020F0502020204030204" pitchFamily="34" charset="0"/>
                <a:cs typeface="Calibri" panose="020F0502020204030204" pitchFamily="34" charset="0"/>
                <a:sym typeface="Calibri"/>
              </a:rPr>
              <a:t> and ultimately its very presence</a:t>
            </a: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a:t>
            </a:r>
          </a:p>
          <a:p>
            <a:pPr marL="16916" marR="11215" indent="106256" defTabSz="457196">
              <a:spcBef>
                <a:spcPct val="20000"/>
              </a:spcBef>
              <a:spcAft>
                <a:spcPts val="600"/>
              </a:spcAft>
              <a:buSzPct val="115000"/>
              <a:buFont typeface="Arial"/>
              <a:buChar char="•"/>
            </a:pP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Salvation is the entire process by which God rescues sinful human beings from their bondage</a:t>
            </a:r>
            <a:r>
              <a:rPr lang="en-US" sz="2400" dirty="0">
                <a:latin typeface="Calibri" panose="020F0502020204030204" pitchFamily="34" charset="0"/>
                <a:ea typeface="Calibri" panose="020F0502020204030204" pitchFamily="34" charset="0"/>
                <a:cs typeface="Calibri" panose="020F0502020204030204" pitchFamily="34" charset="0"/>
                <a:sym typeface="Calibri"/>
              </a:rPr>
              <a:t> </a:t>
            </a: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to </a:t>
            </a:r>
            <a:r>
              <a:rPr lang="en-US" sz="2400" dirty="0" err="1">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sin,and</a:t>
            </a: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 gives them an overhaul from the inside out.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03317" y="883030"/>
            <a:ext cx="7937369" cy="660020"/>
          </a:xfrm>
          <a:prstGeom prst="rect">
            <a:avLst/>
          </a:prstGeom>
        </p:spPr>
        <p:txBody>
          <a:bodyPr spcFirstLastPara="1" vert="horz" wrap="square" lIns="91440" tIns="45720" rIns="91440" bIns="45720" rtlCol="0" anchor="ctr" anchorCtr="0">
            <a:normAutofit/>
          </a:bodyPr>
          <a:lstStyle/>
          <a:p>
            <a:pPr marL="247190" defTabSz="457196">
              <a:lnSpc>
                <a:spcPct val="90000"/>
              </a:lnSpc>
              <a:spcBef>
                <a:spcPct val="0"/>
              </a:spcBef>
              <a:buClr>
                <a:schemeClr val="dk1"/>
              </a:buClr>
              <a:buSzPct val="91666"/>
            </a:pPr>
            <a:r>
              <a:rPr lang="en-US" sz="3700" b="1" i="1">
                <a:solidFill>
                  <a:srgbClr val="FFFFFF"/>
                </a:solidFill>
                <a:sym typeface="Calibri"/>
              </a:rPr>
              <a:t>B. </a:t>
            </a:r>
            <a:r>
              <a:rPr lang="en-US" sz="3700" b="1" i="1" u="sng">
                <a:solidFill>
                  <a:srgbClr val="FFFFFF"/>
                </a:solidFill>
                <a:sym typeface="Calibri"/>
              </a:rPr>
              <a:t>The mention of the word Salvation</a:t>
            </a:r>
            <a:r>
              <a:rPr lang="en-US" sz="3700" b="1" i="1">
                <a:solidFill>
                  <a:srgbClr val="FFFFFF"/>
                </a:solidFill>
                <a:sym typeface="Calibri"/>
              </a:rPr>
              <a:t> </a:t>
            </a:r>
          </a:p>
          <a:p>
            <a:pPr defTabSz="457196">
              <a:lnSpc>
                <a:spcPct val="90000"/>
              </a:lnSpc>
              <a:spcBef>
                <a:spcPct val="0"/>
              </a:spcBef>
            </a:pPr>
            <a:endParaRPr lang="en-US" sz="3700">
              <a:solidFill>
                <a:srgbClr val="FFFFFF"/>
              </a:solidFill>
            </a:endParaRPr>
          </a:p>
        </p:txBody>
      </p:sp>
      <p:sp>
        <p:nvSpPr>
          <p:cNvPr id="67" name="Google Shape;67;p15"/>
          <p:cNvSpPr txBox="1">
            <a:spLocks noGrp="1"/>
          </p:cNvSpPr>
          <p:nvPr>
            <p:ph type="body" idx="1"/>
          </p:nvPr>
        </p:nvSpPr>
        <p:spPr>
          <a:xfrm>
            <a:off x="449035" y="750878"/>
            <a:ext cx="8237765" cy="3821122"/>
          </a:xfrm>
          <a:prstGeom prst="rect">
            <a:avLst/>
          </a:prstGeom>
        </p:spPr>
        <p:txBody>
          <a:bodyPr spcFirstLastPara="1" vert="horz" wrap="square" lIns="91440" tIns="45720" rIns="91440" bIns="45720" rtlCol="0" anchor="t" anchorCtr="0">
            <a:normAutofit/>
          </a:bodyPr>
          <a:lstStyle/>
          <a:p>
            <a:pPr marL="707129" marR="29777" indent="-234389" defTabSz="457196">
              <a:lnSpc>
                <a:spcPct val="90000"/>
              </a:lnSpc>
              <a:spcBef>
                <a:spcPct val="20000"/>
              </a:spcBef>
              <a:spcAft>
                <a:spcPts val="600"/>
              </a:spcAft>
              <a:buSzPct val="115000"/>
              <a:buFont typeface="Arial"/>
              <a:buChar char="•"/>
            </a:pPr>
            <a:r>
              <a:rPr lang="en-US" sz="2400" dirty="0">
                <a:sym typeface="Calibri"/>
              </a:rPr>
              <a:t>The word “</a:t>
            </a:r>
            <a:r>
              <a:rPr lang="en-US" sz="2400" b="1" i="1" dirty="0">
                <a:sym typeface="Calibri"/>
              </a:rPr>
              <a:t>Salvation</a:t>
            </a:r>
            <a:r>
              <a:rPr lang="en-US" sz="2400" dirty="0">
                <a:sym typeface="Calibri"/>
              </a:rPr>
              <a:t>” is mentioned </a:t>
            </a:r>
            <a:r>
              <a:rPr lang="en-US" sz="2400" b="1" dirty="0">
                <a:sym typeface="Calibri"/>
              </a:rPr>
              <a:t>160 times in the Bible and is referred to by 32 books. </a:t>
            </a:r>
          </a:p>
          <a:p>
            <a:pPr marL="1164325" marR="29777" lvl="1" indent="-234389" defTabSz="457196">
              <a:lnSpc>
                <a:spcPct val="90000"/>
              </a:lnSpc>
              <a:spcBef>
                <a:spcPct val="20000"/>
              </a:spcBef>
              <a:spcAft>
                <a:spcPts val="600"/>
              </a:spcAft>
              <a:buSzPct val="115000"/>
              <a:buFont typeface="Arial"/>
              <a:buChar char="•"/>
            </a:pPr>
            <a:r>
              <a:rPr lang="en-US" sz="1700" dirty="0">
                <a:sym typeface="Calibri"/>
              </a:rPr>
              <a:t>a. </a:t>
            </a:r>
            <a:r>
              <a:rPr lang="en-US" sz="1700" b="1" i="1" dirty="0">
                <a:sym typeface="Calibri"/>
              </a:rPr>
              <a:t>The Old Testament includes more than 116 references as found in 16 books</a:t>
            </a:r>
            <a:r>
              <a:rPr lang="en-US" sz="1700" dirty="0">
                <a:sym typeface="Calibri"/>
              </a:rPr>
              <a:t> </a:t>
            </a:r>
          </a:p>
          <a:p>
            <a:pPr marL="929936" marR="29777" lvl="1" indent="0" defTabSz="457196">
              <a:lnSpc>
                <a:spcPct val="90000"/>
              </a:lnSpc>
              <a:spcBef>
                <a:spcPct val="20000"/>
              </a:spcBef>
              <a:spcAft>
                <a:spcPts val="600"/>
              </a:spcAft>
              <a:buSzPct val="115000"/>
              <a:buNone/>
            </a:pPr>
            <a:r>
              <a:rPr lang="en-US" sz="1700" dirty="0">
                <a:sym typeface="Calibri"/>
              </a:rPr>
              <a:t>(Gen., Exod., Deut., 1 &amp; 2 Sam., 1 &amp; 2 Chron., Job, Psa., Isa., Jer., Lam., Jon., Mic., Hab., Zech.). </a:t>
            </a:r>
          </a:p>
          <a:p>
            <a:pPr marL="1164325" marR="29777" lvl="1" indent="-234389" defTabSz="457196">
              <a:lnSpc>
                <a:spcPct val="90000"/>
              </a:lnSpc>
              <a:spcBef>
                <a:spcPct val="20000"/>
              </a:spcBef>
              <a:spcAft>
                <a:spcPts val="600"/>
              </a:spcAft>
              <a:buSzPct val="115000"/>
              <a:buFont typeface="Arial"/>
              <a:buChar char="•"/>
            </a:pPr>
            <a:r>
              <a:rPr lang="en-US" sz="1700" dirty="0">
                <a:sym typeface="Calibri"/>
              </a:rPr>
              <a:t>b. </a:t>
            </a:r>
            <a:r>
              <a:rPr lang="en-US" sz="1700" b="1" i="1" dirty="0">
                <a:sym typeface="Calibri"/>
              </a:rPr>
              <a:t>The New Testament includes 45 references as found in 16 books </a:t>
            </a:r>
          </a:p>
          <a:p>
            <a:pPr marL="929936" marR="29777" lvl="1" indent="0" defTabSz="457196">
              <a:lnSpc>
                <a:spcPct val="90000"/>
              </a:lnSpc>
              <a:spcBef>
                <a:spcPct val="20000"/>
              </a:spcBef>
              <a:spcAft>
                <a:spcPts val="600"/>
              </a:spcAft>
              <a:buSzPct val="115000"/>
              <a:buNone/>
            </a:pPr>
            <a:r>
              <a:rPr lang="en-US" sz="1700" dirty="0">
                <a:sym typeface="Calibri"/>
              </a:rPr>
              <a:t>(Luke, John, Acts, Rom., 2 Cor., Eph., Phil., 1 &amp; 2 Thess., 2 Tim., Titus, Heb., 1 &amp; 2 Pet., Jude, Rev). </a:t>
            </a:r>
          </a:p>
          <a:p>
            <a:pPr marL="0" indent="0" defTabSz="457196">
              <a:lnSpc>
                <a:spcPct val="90000"/>
              </a:lnSpc>
              <a:spcBef>
                <a:spcPct val="20000"/>
              </a:spcBef>
              <a:spcAft>
                <a:spcPts val="600"/>
              </a:spcAft>
              <a:buSzPct val="115000"/>
              <a:buFont typeface="Arial"/>
              <a:buChar char="•"/>
            </a:pPr>
            <a:endParaRPr lang="en-US" sz="1700" dirty="0"/>
          </a:p>
          <a:p>
            <a:pPr marL="0" indent="0" defTabSz="457196">
              <a:lnSpc>
                <a:spcPct val="90000"/>
              </a:lnSpc>
              <a:spcBef>
                <a:spcPct val="20000"/>
              </a:spcBef>
              <a:spcAft>
                <a:spcPts val="600"/>
              </a:spcAft>
              <a:buSzPct val="115000"/>
              <a:buFont typeface="Arial"/>
              <a:buChar char="•"/>
            </a:pPr>
            <a:endParaRPr lang="en-US" sz="17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603317" y="883030"/>
            <a:ext cx="7937369" cy="660020"/>
          </a:xfrm>
          <a:prstGeom prst="rect">
            <a:avLst/>
          </a:prstGeom>
        </p:spPr>
        <p:txBody>
          <a:bodyPr spcFirstLastPara="1" vert="horz" wrap="square" lIns="91440" tIns="45720" rIns="91440" bIns="45720" rtlCol="0" anchor="ctr" anchorCtr="0">
            <a:normAutofit/>
          </a:bodyPr>
          <a:lstStyle/>
          <a:p>
            <a:pPr marL="26529" defTabSz="457196">
              <a:lnSpc>
                <a:spcPct val="90000"/>
              </a:lnSpc>
              <a:spcBef>
                <a:spcPct val="0"/>
              </a:spcBef>
              <a:buClr>
                <a:schemeClr val="dk1"/>
              </a:buClr>
              <a:buSzPct val="84615"/>
            </a:pPr>
            <a:r>
              <a:rPr lang="en-US" sz="3400" b="1" i="1" u="sng" dirty="0">
                <a:solidFill>
                  <a:srgbClr val="FFFFFF"/>
                </a:solidFill>
                <a:sym typeface="Calibri"/>
              </a:rPr>
              <a:t>The Three Phases (Tenses) of Salvation</a:t>
            </a:r>
            <a:r>
              <a:rPr lang="en-US" sz="3400" b="1" i="1" dirty="0">
                <a:solidFill>
                  <a:srgbClr val="FFFFFF"/>
                </a:solidFill>
                <a:sym typeface="Calibri"/>
              </a:rPr>
              <a:t> </a:t>
            </a:r>
          </a:p>
        </p:txBody>
      </p:sp>
      <p:sp>
        <p:nvSpPr>
          <p:cNvPr id="73" name="Google Shape;73;p16"/>
          <p:cNvSpPr txBox="1">
            <a:spLocks noGrp="1"/>
          </p:cNvSpPr>
          <p:nvPr>
            <p:ph type="body" idx="1"/>
          </p:nvPr>
        </p:nvSpPr>
        <p:spPr>
          <a:xfrm>
            <a:off x="857252" y="1052958"/>
            <a:ext cx="7200897" cy="3445563"/>
          </a:xfrm>
          <a:prstGeom prst="rect">
            <a:avLst/>
          </a:prstGeom>
        </p:spPr>
        <p:txBody>
          <a:bodyPr spcFirstLastPara="1" vert="horz" wrap="square" lIns="91440" tIns="45720" rIns="91440" bIns="45720" rtlCol="0" anchor="t" anchorCtr="0">
            <a:normAutofit/>
          </a:bodyPr>
          <a:lstStyle/>
          <a:p>
            <a:pPr marL="16916" marR="11215" indent="106256" defTabSz="457196">
              <a:spcBef>
                <a:spcPct val="20000"/>
              </a:spcBef>
              <a:spcAft>
                <a:spcPts val="600"/>
              </a:spcAft>
              <a:buSzPct val="115000"/>
              <a:buFont typeface="Arial"/>
              <a:buChar char="•"/>
            </a:pPr>
            <a:r>
              <a:rPr lang="en-US" sz="2000" i="1" dirty="0">
                <a:highlight>
                  <a:srgbClr val="FFFFFF"/>
                </a:highlight>
                <a:sym typeface="Calibri"/>
              </a:rPr>
              <a:t>Salvation is the entire process by which God rescues sinful human beings from their bondage</a:t>
            </a:r>
            <a:r>
              <a:rPr lang="en-US" sz="2000" i="1" dirty="0">
                <a:sym typeface="Calibri"/>
              </a:rPr>
              <a:t> </a:t>
            </a:r>
            <a:r>
              <a:rPr lang="en-US" sz="2000" i="1" dirty="0">
                <a:highlight>
                  <a:srgbClr val="FFFFFF"/>
                </a:highlight>
                <a:sym typeface="Calibri"/>
              </a:rPr>
              <a:t>to sin, and gives them an overhaul from the inside out. Salvation is accomplished in three tenses</a:t>
            </a:r>
            <a:r>
              <a:rPr lang="en-US" sz="2000" i="1" dirty="0">
                <a:sym typeface="Calibri"/>
              </a:rPr>
              <a:t> </a:t>
            </a:r>
            <a:r>
              <a:rPr lang="en-US" sz="2000" i="1" dirty="0">
                <a:highlight>
                  <a:srgbClr val="FFFFFF"/>
                </a:highlight>
                <a:sym typeface="Calibri"/>
              </a:rPr>
              <a:t>(phases)—</a:t>
            </a:r>
            <a:r>
              <a:rPr lang="en-US" sz="2000" b="1" i="1" dirty="0">
                <a:highlight>
                  <a:srgbClr val="FFFFFF"/>
                </a:highlight>
                <a:sym typeface="Calibri"/>
              </a:rPr>
              <a:t>past, present, and future. </a:t>
            </a:r>
          </a:p>
          <a:p>
            <a:pPr marL="152" marR="128510" indent="0" defTabSz="457196">
              <a:spcBef>
                <a:spcPct val="20000"/>
              </a:spcBef>
              <a:spcAft>
                <a:spcPts val="600"/>
              </a:spcAft>
              <a:buSzPct val="115000"/>
              <a:buNone/>
            </a:pPr>
            <a:r>
              <a:rPr lang="en-US" sz="2000" i="1" dirty="0">
                <a:highlight>
                  <a:srgbClr val="FFFFFF"/>
                </a:highlight>
                <a:sym typeface="Calibri"/>
              </a:rPr>
              <a:t>(</a:t>
            </a:r>
            <a:r>
              <a:rPr lang="en-US" sz="2800" dirty="0">
                <a:highlight>
                  <a:srgbClr val="FFFFFF"/>
                </a:highlight>
                <a:sym typeface="Calibri"/>
              </a:rPr>
              <a:t>1.)“We have been saved from the penalty of sin </a:t>
            </a:r>
            <a:r>
              <a:rPr lang="en-US" sz="2800" b="1" dirty="0">
                <a:highlight>
                  <a:srgbClr val="FFFFFF"/>
                </a:highlight>
                <a:sym typeface="Calibri"/>
              </a:rPr>
              <a:t>(called justification); </a:t>
            </a:r>
            <a:r>
              <a:rPr lang="en-US" sz="2800" dirty="0">
                <a:highlight>
                  <a:srgbClr val="FFFFFF"/>
                </a:highlight>
                <a:sym typeface="Calibri"/>
              </a:rPr>
              <a:t>(2) We are being saved</a:t>
            </a:r>
            <a:r>
              <a:rPr lang="en-US" sz="2800" dirty="0">
                <a:sym typeface="Calibri"/>
              </a:rPr>
              <a:t> f</a:t>
            </a:r>
            <a:r>
              <a:rPr lang="en-US" sz="2800" dirty="0">
                <a:highlight>
                  <a:srgbClr val="FFFFFF"/>
                </a:highlight>
                <a:sym typeface="Calibri"/>
              </a:rPr>
              <a:t>rom the power of sin (</a:t>
            </a:r>
            <a:r>
              <a:rPr lang="en-US" sz="2800" b="1" dirty="0">
                <a:highlight>
                  <a:srgbClr val="FFFFFF"/>
                </a:highlight>
                <a:sym typeface="Calibri"/>
              </a:rPr>
              <a:t>called sanctification); </a:t>
            </a:r>
            <a:r>
              <a:rPr lang="en-US" sz="2800" dirty="0">
                <a:highlight>
                  <a:srgbClr val="FFFFFF"/>
                </a:highlight>
                <a:sym typeface="Calibri"/>
              </a:rPr>
              <a:t>(3)We shall be saved from the presence of sin </a:t>
            </a:r>
            <a:r>
              <a:rPr lang="en-US" sz="2800" b="1" dirty="0">
                <a:highlight>
                  <a:srgbClr val="FFFFFF"/>
                </a:highlight>
                <a:sym typeface="Calibri"/>
              </a:rPr>
              <a:t>(called</a:t>
            </a:r>
            <a:r>
              <a:rPr lang="en-US" sz="2800" b="1" dirty="0">
                <a:sym typeface="Calibri"/>
              </a:rPr>
              <a:t> </a:t>
            </a:r>
            <a:r>
              <a:rPr lang="en-US" sz="2800" b="1" dirty="0">
                <a:highlight>
                  <a:srgbClr val="FFFFFF"/>
                </a:highlight>
                <a:sym typeface="Calibri"/>
              </a:rPr>
              <a:t>glorification).”</a:t>
            </a:r>
            <a:r>
              <a:rPr lang="en-US" sz="2800" b="1" dirty="0">
                <a:sym typeface="Calibri"/>
              </a:rPr>
              <a:t> </a:t>
            </a:r>
            <a:endParaRPr lang="en-US" sz="2000" b="1" dirty="0">
              <a:sym typeface="Calibri"/>
            </a:endParaRPr>
          </a:p>
          <a:p>
            <a:pPr marL="19507" marR="90899" indent="0" defTabSz="457196">
              <a:spcBef>
                <a:spcPct val="20000"/>
              </a:spcBef>
              <a:spcAft>
                <a:spcPts val="600"/>
              </a:spcAft>
              <a:buSzPct val="115000"/>
              <a:buNone/>
            </a:pPr>
            <a:endParaRPr lang="en-US" dirty="0">
              <a:sym typeface="Calibri"/>
            </a:endParaRPr>
          </a:p>
          <a:p>
            <a:pPr marR="90899" indent="-304797" defTabSz="457196">
              <a:spcBef>
                <a:spcPct val="20000"/>
              </a:spcBef>
              <a:spcAft>
                <a:spcPts val="600"/>
              </a:spcAft>
              <a:buSzPct val="115000"/>
              <a:buFont typeface="Arial"/>
              <a:buChar char="•"/>
            </a:pPr>
            <a:endParaRPr lang="en-US" dirty="0">
              <a:sym typeface="Calibri"/>
            </a:endParaRPr>
          </a:p>
          <a:p>
            <a:pPr marL="19659" marR="90899" indent="-152" defTabSz="457196">
              <a:spcBef>
                <a:spcPct val="20000"/>
              </a:spcBef>
              <a:spcAft>
                <a:spcPts val="600"/>
              </a:spcAft>
              <a:buSzPct val="115000"/>
              <a:buFont typeface="Arial"/>
              <a:buChar char="•"/>
            </a:pPr>
            <a:endParaRPr lang="en-US" dirty="0">
              <a:sym typeface="Calibri"/>
            </a:endParaRPr>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603317" y="883030"/>
            <a:ext cx="7937369" cy="660020"/>
          </a:xfrm>
          <a:prstGeom prst="rect">
            <a:avLst/>
          </a:prstGeom>
        </p:spPr>
        <p:txBody>
          <a:bodyPr spcFirstLastPara="1" vert="horz" wrap="square" lIns="91440" tIns="45720" rIns="91440" bIns="45720" rtlCol="0" anchor="ctr" anchorCtr="0">
            <a:normAutofit/>
          </a:bodyPr>
          <a:lstStyle/>
          <a:p>
            <a:pPr defTabSz="457196">
              <a:lnSpc>
                <a:spcPct val="90000"/>
              </a:lnSpc>
              <a:spcBef>
                <a:spcPct val="0"/>
              </a:spcBef>
            </a:pPr>
            <a:r>
              <a:rPr lang="en-US" sz="4100" b="1">
                <a:solidFill>
                  <a:srgbClr val="FFFFFF"/>
                </a:solidFill>
              </a:rPr>
              <a:t>The three phases</a:t>
            </a:r>
            <a:endParaRPr lang="en-US" sz="4100" b="1" dirty="0">
              <a:solidFill>
                <a:srgbClr val="FFFFFF"/>
              </a:solidFill>
            </a:endParaRPr>
          </a:p>
        </p:txBody>
      </p:sp>
      <p:sp>
        <p:nvSpPr>
          <p:cNvPr id="79" name="Google Shape;79;p17"/>
          <p:cNvSpPr txBox="1">
            <a:spLocks noGrp="1"/>
          </p:cNvSpPr>
          <p:nvPr>
            <p:ph type="body" idx="1"/>
          </p:nvPr>
        </p:nvSpPr>
        <p:spPr>
          <a:xfrm>
            <a:off x="448696" y="514349"/>
            <a:ext cx="8221776" cy="4547507"/>
          </a:xfrm>
          <a:prstGeom prst="rect">
            <a:avLst/>
          </a:prstGeom>
        </p:spPr>
        <p:txBody>
          <a:bodyPr spcFirstLastPara="1" vert="horz" wrap="square" lIns="91440" tIns="45720" rIns="91440" bIns="45720" rtlCol="0" anchor="t" anchorCtr="0">
            <a:normAutofit/>
          </a:bodyPr>
          <a:lstStyle/>
          <a:p>
            <a:pPr marL="19507" marR="90899" indent="0" defTabSz="457196">
              <a:lnSpc>
                <a:spcPct val="90000"/>
              </a:lnSpc>
              <a:spcBef>
                <a:spcPct val="20000"/>
              </a:spcBef>
              <a:spcAft>
                <a:spcPts val="600"/>
              </a:spcAft>
              <a:buSzPct val="115000"/>
              <a:buNone/>
            </a:pPr>
            <a:r>
              <a:rPr lang="en-US" sz="2400" b="1" dirty="0">
                <a:sym typeface="Georgia"/>
              </a:rPr>
              <a:t>Phase I. </a:t>
            </a:r>
            <a:r>
              <a:rPr lang="en-US" sz="2400" b="1" dirty="0">
                <a:sym typeface="Calibri"/>
              </a:rPr>
              <a:t>This is the past tense of salvation—saved from sin’s penalty.</a:t>
            </a:r>
          </a:p>
          <a:p>
            <a:pPr marL="19659" marR="90899" indent="-152" defTabSz="457196">
              <a:lnSpc>
                <a:spcPct val="90000"/>
              </a:lnSpc>
              <a:spcBef>
                <a:spcPct val="20000"/>
              </a:spcBef>
              <a:spcAft>
                <a:spcPts val="600"/>
              </a:spcAft>
              <a:buSzPct val="115000"/>
              <a:buFont typeface="Arial"/>
              <a:buChar char="•"/>
            </a:pPr>
            <a:r>
              <a:rPr lang="en-US" dirty="0">
                <a:sym typeface="Calibri"/>
              </a:rPr>
              <a:t>Salvation as wholly past, or as accomplished and completed for the one who has believed in the person and work of Jesus Christ. </a:t>
            </a:r>
          </a:p>
          <a:p>
            <a:pPr marL="19507" marR="90899" indent="0" defTabSz="457196">
              <a:lnSpc>
                <a:spcPct val="90000"/>
              </a:lnSpc>
              <a:spcBef>
                <a:spcPct val="20000"/>
              </a:spcBef>
              <a:spcAft>
                <a:spcPts val="600"/>
              </a:spcAft>
              <a:buSzPct val="115000"/>
              <a:buNone/>
            </a:pPr>
            <a:r>
              <a:rPr lang="en-US" sz="2400" b="1" i="1" dirty="0">
                <a:sym typeface="Georgia"/>
              </a:rPr>
              <a:t>Phase II. </a:t>
            </a:r>
            <a:r>
              <a:rPr lang="en-US" sz="2400" b="1" i="1" dirty="0">
                <a:sym typeface="Calibri"/>
              </a:rPr>
              <a:t>This is the present tense of salvation and has to do with present deliverance </a:t>
            </a:r>
            <a:r>
              <a:rPr lang="en-US" dirty="0">
                <a:sym typeface="Calibri"/>
              </a:rPr>
              <a:t>over the reigning power of sin or the carnal nature’s power in the lives of believers (Rom. 6:1-23; Gal. 5:1-26; Phil. 1:19; 2:12-13; 2 Thess. 2:13). </a:t>
            </a:r>
          </a:p>
          <a:p>
            <a:pPr marL="19507" marR="90899" indent="0" defTabSz="457196">
              <a:lnSpc>
                <a:spcPct val="90000"/>
              </a:lnSpc>
              <a:spcBef>
                <a:spcPct val="20000"/>
              </a:spcBef>
              <a:spcAft>
                <a:spcPts val="600"/>
              </a:spcAft>
              <a:buSzPct val="115000"/>
              <a:buNone/>
            </a:pPr>
            <a:r>
              <a:rPr lang="en-US" sz="2400" b="1" dirty="0">
                <a:sym typeface="Georgia"/>
              </a:rPr>
              <a:t>Phase III. </a:t>
            </a:r>
            <a:r>
              <a:rPr lang="en-US" sz="2400" b="1" i="1" dirty="0">
                <a:sym typeface="Calibri"/>
              </a:rPr>
              <a:t>This is the future tense of salvation </a:t>
            </a:r>
            <a:r>
              <a:rPr lang="en-US" sz="2400" b="1" dirty="0">
                <a:sym typeface="Calibri"/>
              </a:rPr>
              <a:t>which refers to the future deliverance all believers in Christ </a:t>
            </a:r>
            <a:r>
              <a:rPr lang="en-US" dirty="0">
                <a:sym typeface="Calibri"/>
              </a:rPr>
              <a:t>will experience through a glorified resurrected body</a:t>
            </a:r>
            <a:endParaRPr lang="en-US" sz="105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03317" y="883030"/>
            <a:ext cx="7937369" cy="660020"/>
          </a:xfrm>
          <a:prstGeom prst="rect">
            <a:avLst/>
          </a:prstGeom>
        </p:spPr>
        <p:txBody>
          <a:bodyPr spcFirstLastPara="1" vert="horz" wrap="square" lIns="91440" tIns="45720" rIns="91440" bIns="45720" rtlCol="0" anchor="ctr" anchorCtr="0">
            <a:normAutofit fontScale="90000"/>
          </a:bodyPr>
          <a:lstStyle/>
          <a:p>
            <a:pPr marL="26745" defTabSz="457196">
              <a:lnSpc>
                <a:spcPct val="90000"/>
              </a:lnSpc>
              <a:spcBef>
                <a:spcPct val="0"/>
              </a:spcBef>
              <a:buClr>
                <a:schemeClr val="dk1"/>
              </a:buClr>
              <a:buSzPct val="78571"/>
            </a:pPr>
            <a:br>
              <a:rPr lang="en-US" sz="4100" b="1" dirty="0">
                <a:solidFill>
                  <a:srgbClr val="FFFFFF"/>
                </a:solidFill>
                <a:sym typeface="Calibri"/>
              </a:rPr>
            </a:br>
            <a:r>
              <a:rPr lang="en-US" sz="4100" b="1" dirty="0">
                <a:solidFill>
                  <a:schemeClr val="tx1"/>
                </a:solidFill>
                <a:sym typeface="Calibri"/>
              </a:rPr>
              <a:t>II. </a:t>
            </a:r>
            <a:r>
              <a:rPr lang="en-US" sz="4100" b="1" u="sng" dirty="0">
                <a:solidFill>
                  <a:schemeClr val="tx1"/>
                </a:solidFill>
                <a:sym typeface="Calibri"/>
              </a:rPr>
              <a:t>The Implications of Salvation</a:t>
            </a:r>
            <a:r>
              <a:rPr lang="en-US" sz="4100" b="1" dirty="0">
                <a:solidFill>
                  <a:schemeClr val="tx1"/>
                </a:solidFill>
                <a:sym typeface="Calibri"/>
              </a:rPr>
              <a:t> </a:t>
            </a:r>
          </a:p>
          <a:p>
            <a:pPr defTabSz="457196">
              <a:lnSpc>
                <a:spcPct val="90000"/>
              </a:lnSpc>
              <a:spcBef>
                <a:spcPct val="0"/>
              </a:spcBef>
            </a:pPr>
            <a:endParaRPr lang="en-US" sz="4100" dirty="0">
              <a:solidFill>
                <a:srgbClr val="FFFFFF"/>
              </a:solidFill>
            </a:endParaRPr>
          </a:p>
        </p:txBody>
      </p:sp>
      <p:sp>
        <p:nvSpPr>
          <p:cNvPr id="85" name="Google Shape;85;p18"/>
          <p:cNvSpPr txBox="1">
            <a:spLocks noGrp="1"/>
          </p:cNvSpPr>
          <p:nvPr>
            <p:ph type="body" idx="1"/>
          </p:nvPr>
        </p:nvSpPr>
        <p:spPr>
          <a:xfrm>
            <a:off x="971552" y="2244944"/>
            <a:ext cx="7200897" cy="2447709"/>
          </a:xfrm>
          <a:prstGeom prst="rect">
            <a:avLst/>
          </a:prstGeom>
        </p:spPr>
        <p:txBody>
          <a:bodyPr spcFirstLastPara="1" vert="horz" wrap="square" lIns="91440" tIns="45720" rIns="91440" bIns="45720" rtlCol="0" anchor="t" anchorCtr="0">
            <a:normAutofit/>
          </a:bodyPr>
          <a:lstStyle/>
          <a:p>
            <a:pPr marL="702861" indent="-457196" defTabSz="457196">
              <a:spcBef>
                <a:spcPct val="20000"/>
              </a:spcBef>
              <a:spcAft>
                <a:spcPts val="600"/>
              </a:spcAft>
              <a:buSzPct val="115000"/>
              <a:buFont typeface="+mj-lt"/>
              <a:buAutoNum type="alphaUcPeriod"/>
            </a:pPr>
            <a:r>
              <a:rPr lang="en-US" sz="2400" b="1" i="1" dirty="0">
                <a:sym typeface="Calibri"/>
              </a:rPr>
              <a:t>That someone needs to be saved </a:t>
            </a:r>
          </a:p>
          <a:p>
            <a:pPr marL="702861" indent="-457196" defTabSz="457196">
              <a:spcBef>
                <a:spcPct val="20000"/>
              </a:spcBef>
              <a:spcAft>
                <a:spcPts val="600"/>
              </a:spcAft>
              <a:buSzPct val="115000"/>
              <a:buFont typeface="+mj-lt"/>
              <a:buAutoNum type="alphaUcPeriod"/>
            </a:pPr>
            <a:r>
              <a:rPr lang="en-US" sz="2400" b="1" i="1" dirty="0">
                <a:sym typeface="Calibri"/>
              </a:rPr>
              <a:t>That someone is able and willing to save:</a:t>
            </a:r>
            <a:r>
              <a:rPr lang="en-US" sz="2400" i="1" dirty="0">
                <a:sym typeface="Calibri"/>
              </a:rPr>
              <a:t> </a:t>
            </a:r>
            <a:endParaRPr lang="en-US" sz="2400" b="1" i="1" dirty="0">
              <a:sym typeface="Calibri"/>
            </a:endParaRPr>
          </a:p>
          <a:p>
            <a:pPr marL="1626092" marR="279315" indent="-457196" defTabSz="457196">
              <a:spcBef>
                <a:spcPct val="20000"/>
              </a:spcBef>
              <a:spcAft>
                <a:spcPts val="600"/>
              </a:spcAft>
              <a:buSzPct val="115000"/>
              <a:buFont typeface="+mj-lt"/>
              <a:buAutoNum type="alphaUcPeriod"/>
            </a:pPr>
            <a:endParaRPr lang="en-US" sz="2400" dirty="0">
              <a:sym typeface="Calibri"/>
            </a:endParaRPr>
          </a:p>
          <a:p>
            <a:pPr marL="1397494" marR="279315" indent="-228597" defTabSz="457196">
              <a:spcBef>
                <a:spcPct val="20000"/>
              </a:spcBef>
              <a:spcAft>
                <a:spcPts val="600"/>
              </a:spcAft>
              <a:buSzPct val="115000"/>
              <a:buFont typeface="Arial"/>
              <a:buChar char="•"/>
            </a:pPr>
            <a:endParaRPr lang="en-US" dirty="0">
              <a:sym typeface="Calibri"/>
            </a:endParaRPr>
          </a:p>
          <a:p>
            <a:pPr marL="245666" indent="0" defTabSz="457196">
              <a:spcBef>
                <a:spcPct val="20000"/>
              </a:spcBef>
              <a:spcAft>
                <a:spcPts val="600"/>
              </a:spcAft>
              <a:buSzPct val="115000"/>
              <a:buFont typeface="Arial"/>
              <a:buChar char="•"/>
            </a:pPr>
            <a:endParaRPr lang="en-US" b="1" i="1" dirty="0">
              <a:sym typeface="Calibri"/>
            </a:endParaRPr>
          </a:p>
          <a:p>
            <a:pPr marL="0" indent="0" defTabSz="457196">
              <a:spcBef>
                <a:spcPct val="20000"/>
              </a:spcBef>
              <a:spcAft>
                <a:spcPts val="600"/>
              </a:spcAft>
              <a:buSzPct val="115000"/>
              <a:buFont typeface="Arial"/>
              <a:buChar cha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8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BEDF6A-D398-CB68-C6F9-FC4DAA21BFE8}"/>
              </a:ext>
            </a:extLst>
          </p:cNvPr>
          <p:cNvSpPr/>
          <p:nvPr/>
        </p:nvSpPr>
        <p:spPr>
          <a:xfrm>
            <a:off x="440871" y="522513"/>
            <a:ext cx="1738993" cy="4669974"/>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Google Shape;90;p19"/>
          <p:cNvSpPr txBox="1">
            <a:spLocks noGrp="1"/>
          </p:cNvSpPr>
          <p:nvPr>
            <p:ph type="title"/>
          </p:nvPr>
        </p:nvSpPr>
        <p:spPr>
          <a:xfrm>
            <a:off x="440871" y="538842"/>
            <a:ext cx="1738993" cy="4694465"/>
          </a:xfrm>
          <a:prstGeom prst="rect">
            <a:avLst/>
          </a:prstGeom>
        </p:spPr>
        <p:txBody>
          <a:bodyPr spcFirstLastPara="1" vert="horz" wrap="square" lIns="91440" tIns="45720" rIns="91440" bIns="45720" rtlCol="0" anchor="ctr" anchorCtr="0">
            <a:normAutofit/>
          </a:bodyPr>
          <a:lstStyle/>
          <a:p>
            <a:pPr marL="26745" algn="l" defTabSz="457196">
              <a:lnSpc>
                <a:spcPct val="150000"/>
              </a:lnSpc>
              <a:spcBef>
                <a:spcPct val="0"/>
              </a:spcBef>
            </a:pPr>
            <a:r>
              <a:rPr lang="en-US" sz="3100" b="1" dirty="0">
                <a:solidFill>
                  <a:schemeClr val="accent5">
                    <a:lumMod val="50000"/>
                  </a:schemeClr>
                </a:solidFill>
                <a:sym typeface="Calibri"/>
              </a:rPr>
              <a:t>A. That</a:t>
            </a:r>
            <a:br>
              <a:rPr lang="en-US" sz="3100" b="1" dirty="0">
                <a:solidFill>
                  <a:schemeClr val="accent5">
                    <a:lumMod val="50000"/>
                  </a:schemeClr>
                </a:solidFill>
                <a:sym typeface="Calibri"/>
              </a:rPr>
            </a:br>
            <a:r>
              <a:rPr lang="en-US" sz="3100" b="1" dirty="0">
                <a:solidFill>
                  <a:schemeClr val="accent5">
                    <a:lumMod val="50000"/>
                  </a:schemeClr>
                </a:solidFill>
                <a:sym typeface="Calibri"/>
              </a:rPr>
              <a:t>someone needs to be saved</a:t>
            </a:r>
            <a:r>
              <a:rPr lang="en-US" sz="3100" b="1" dirty="0">
                <a:solidFill>
                  <a:schemeClr val="accent6">
                    <a:lumMod val="50000"/>
                  </a:schemeClr>
                </a:solidFill>
                <a:sym typeface="Calibri"/>
              </a:rPr>
              <a:t> </a:t>
            </a:r>
            <a:br>
              <a:rPr lang="en-US" b="1" dirty="0">
                <a:solidFill>
                  <a:schemeClr val="accent6">
                    <a:lumMod val="50000"/>
                  </a:schemeClr>
                </a:solidFill>
                <a:sym typeface="Calibri"/>
              </a:rPr>
            </a:br>
            <a:endParaRPr lang="en-US" b="1" dirty="0">
              <a:solidFill>
                <a:schemeClr val="accent6">
                  <a:lumMod val="50000"/>
                </a:schemeClr>
              </a:solidFill>
              <a:sym typeface="Calibri"/>
            </a:endParaRPr>
          </a:p>
        </p:txBody>
      </p:sp>
      <p:sp>
        <p:nvSpPr>
          <p:cNvPr id="91" name="Google Shape;91;p19"/>
          <p:cNvSpPr txBox="1">
            <a:spLocks noGrp="1"/>
          </p:cNvSpPr>
          <p:nvPr>
            <p:ph type="body" idx="1"/>
          </p:nvPr>
        </p:nvSpPr>
        <p:spPr>
          <a:xfrm>
            <a:off x="2220686" y="285750"/>
            <a:ext cx="6482443" cy="5142160"/>
          </a:xfrm>
          <a:prstGeom prst="rect">
            <a:avLst/>
          </a:prstGeom>
        </p:spPr>
        <p:txBody>
          <a:bodyPr spcFirstLastPara="1" vert="horz" wrap="square" lIns="91440" tIns="45720" rIns="91440" bIns="45720" rtlCol="0" anchor="ctr" anchorCtr="0">
            <a:normAutofit fontScale="47500" lnSpcReduction="20000"/>
          </a:bodyPr>
          <a:lstStyle/>
          <a:p>
            <a:pPr marL="245666" indent="0" defTabSz="457196">
              <a:lnSpc>
                <a:spcPct val="90000"/>
              </a:lnSpc>
              <a:spcBef>
                <a:spcPct val="20000"/>
              </a:spcBef>
              <a:spcAft>
                <a:spcPts val="600"/>
              </a:spcAft>
              <a:buSzPct val="115000"/>
              <a:buFont typeface="Arial"/>
              <a:buChar char="•"/>
            </a:pPr>
            <a:endParaRPr lang="en-US" sz="1000" b="1" dirty="0">
              <a:sym typeface="Calibri"/>
            </a:endParaRPr>
          </a:p>
          <a:p>
            <a:pPr marL="245666" indent="0" defTabSz="457196">
              <a:lnSpc>
                <a:spcPct val="90000"/>
              </a:lnSpc>
              <a:spcBef>
                <a:spcPct val="20000"/>
              </a:spcBef>
              <a:spcAft>
                <a:spcPts val="600"/>
              </a:spcAft>
              <a:buSzPct val="115000"/>
              <a:buFont typeface="Arial"/>
              <a:buChar char="•"/>
            </a:pPr>
            <a:endParaRPr lang="en-US" sz="1000" b="1" dirty="0">
              <a:sym typeface="Calibri"/>
            </a:endParaRPr>
          </a:p>
          <a:p>
            <a:pPr marL="245666" indent="0" defTabSz="457196">
              <a:lnSpc>
                <a:spcPct val="90000"/>
              </a:lnSpc>
              <a:spcBef>
                <a:spcPct val="20000"/>
              </a:spcBef>
              <a:spcAft>
                <a:spcPts val="600"/>
              </a:spcAft>
              <a:buSzPct val="115000"/>
              <a:buFont typeface="Arial"/>
              <a:buChar char="•"/>
            </a:pPr>
            <a:endParaRPr lang="en-US" sz="1000" b="1" dirty="0">
              <a:sym typeface="Calibri"/>
            </a:endParaRPr>
          </a:p>
          <a:p>
            <a:pPr marL="245666" indent="0" algn="ctr" defTabSz="457196">
              <a:lnSpc>
                <a:spcPct val="90000"/>
              </a:lnSpc>
              <a:spcBef>
                <a:spcPct val="20000"/>
              </a:spcBef>
              <a:spcAft>
                <a:spcPts val="600"/>
              </a:spcAft>
              <a:buSzPct val="115000"/>
              <a:buNone/>
            </a:pPr>
            <a:r>
              <a:rPr lang="en-US" sz="4500" b="1" u="sng" dirty="0">
                <a:sym typeface="Calibri"/>
              </a:rPr>
              <a:t>1</a:t>
            </a:r>
            <a:r>
              <a:rPr lang="en-US" sz="5800" b="1" u="sng" dirty="0">
                <a:sym typeface="Calibri"/>
              </a:rPr>
              <a:t>. </a:t>
            </a:r>
            <a:r>
              <a:rPr lang="en-US" sz="5800" b="1" i="1" u="sng" dirty="0">
                <a:sym typeface="Calibri"/>
              </a:rPr>
              <a:t>The facts involved – People are lost. </a:t>
            </a:r>
          </a:p>
          <a:p>
            <a:pPr marL="245666" indent="0" algn="ctr" defTabSz="457196">
              <a:lnSpc>
                <a:spcPct val="90000"/>
              </a:lnSpc>
              <a:spcBef>
                <a:spcPct val="20000"/>
              </a:spcBef>
              <a:spcAft>
                <a:spcPts val="600"/>
              </a:spcAft>
              <a:buSzPct val="115000"/>
              <a:buNone/>
            </a:pPr>
            <a:endParaRPr lang="en-US" sz="2600" b="1" dirty="0">
              <a:solidFill>
                <a:schemeClr val="tx1"/>
              </a:solidFill>
              <a:sym typeface="Calibri"/>
            </a:endParaRPr>
          </a:p>
          <a:p>
            <a:pPr marL="0" marR="845392" indent="0" defTabSz="457196">
              <a:lnSpc>
                <a:spcPct val="90000"/>
              </a:lnSpc>
              <a:spcBef>
                <a:spcPct val="20000"/>
              </a:spcBef>
              <a:spcAft>
                <a:spcPts val="600"/>
              </a:spcAft>
              <a:buSzPct val="115000"/>
              <a:buNone/>
            </a:pPr>
            <a:r>
              <a:rPr lang="en-US" sz="2900" b="1" dirty="0">
                <a:solidFill>
                  <a:schemeClr val="tx1"/>
                </a:solidFill>
                <a:sym typeface="Calibri"/>
              </a:rPr>
              <a:t>a. </a:t>
            </a:r>
            <a:r>
              <a:rPr lang="en-US" sz="2900" b="1" i="1" dirty="0">
                <a:solidFill>
                  <a:schemeClr val="tx1"/>
                </a:solidFill>
                <a:sym typeface="Calibri"/>
              </a:rPr>
              <a:t>Only a sick person needs a doctor</a:t>
            </a:r>
            <a:r>
              <a:rPr lang="en-US" sz="2900" b="1" dirty="0">
                <a:solidFill>
                  <a:schemeClr val="tx1"/>
                </a:solidFill>
                <a:sym typeface="Calibri"/>
              </a:rPr>
              <a:t>, and man is desperately ill </a:t>
            </a:r>
          </a:p>
          <a:p>
            <a:pPr marL="0" marR="87804" indent="0" algn="ctr" defTabSz="457196">
              <a:lnSpc>
                <a:spcPct val="90000"/>
              </a:lnSpc>
              <a:spcBef>
                <a:spcPct val="20000"/>
              </a:spcBef>
              <a:spcAft>
                <a:spcPts val="600"/>
              </a:spcAft>
              <a:buSzPct val="115000"/>
              <a:buFont typeface="Arial"/>
              <a:buChar char="•"/>
            </a:pPr>
            <a:r>
              <a:rPr lang="en-US" sz="2500" dirty="0">
                <a:sym typeface="Calibri"/>
              </a:rPr>
              <a:t>“And he And a ship and passed entered came into his own city. And behold, they brought to him a man sick of the palsy, lying on a bed: and Jesus seeing their faith said unto the sick of the palsy; Son, be of good cheer; thy sins be forgiven thee” (Matt. 9:1-2). </a:t>
            </a:r>
            <a:endParaRPr lang="en-US" sz="2500" b="1" dirty="0">
              <a:sym typeface="Calibri"/>
            </a:endParaRPr>
          </a:p>
          <a:p>
            <a:pPr marL="0" marR="845392" indent="0" defTabSz="457196">
              <a:lnSpc>
                <a:spcPct val="90000"/>
              </a:lnSpc>
              <a:spcBef>
                <a:spcPct val="20000"/>
              </a:spcBef>
              <a:spcAft>
                <a:spcPts val="600"/>
              </a:spcAft>
              <a:buSzPct val="115000"/>
              <a:buNone/>
            </a:pPr>
            <a:r>
              <a:rPr lang="en-US" sz="2900" b="1" dirty="0">
                <a:solidFill>
                  <a:schemeClr val="tx1"/>
                </a:solidFill>
                <a:sym typeface="Calibri"/>
              </a:rPr>
              <a:t>b. </a:t>
            </a:r>
            <a:r>
              <a:rPr lang="en-US" sz="2900" b="1" i="1" dirty="0">
                <a:solidFill>
                  <a:schemeClr val="tx1"/>
                </a:solidFill>
                <a:sym typeface="Calibri"/>
              </a:rPr>
              <a:t>Only an accused person needs a lawyer</a:t>
            </a:r>
            <a:r>
              <a:rPr lang="en-US" sz="2900" b="1" dirty="0">
                <a:solidFill>
                  <a:schemeClr val="tx1"/>
                </a:solidFill>
                <a:sym typeface="Calibri"/>
              </a:rPr>
              <a:t>, and man stands condemned before God </a:t>
            </a:r>
          </a:p>
          <a:p>
            <a:pPr marL="0" marR="280607" indent="0" algn="ctr" defTabSz="457196">
              <a:lnSpc>
                <a:spcPct val="90000"/>
              </a:lnSpc>
              <a:spcBef>
                <a:spcPct val="20000"/>
              </a:spcBef>
              <a:spcAft>
                <a:spcPts val="600"/>
              </a:spcAft>
              <a:buSzPct val="115000"/>
              <a:buFont typeface="Arial"/>
              <a:buChar char="•"/>
            </a:pPr>
            <a:r>
              <a:rPr lang="en-US" sz="2500" dirty="0">
                <a:sym typeface="Calibri"/>
              </a:rPr>
              <a:t>“Now we know that what things soever the law saith, it saith to them who are under the law: that every mouth may be stopped, and all the world may become guilty before God” (Rom. 3:19). </a:t>
            </a:r>
          </a:p>
          <a:p>
            <a:pPr marL="0" marR="280607" indent="0" defTabSz="457196">
              <a:lnSpc>
                <a:spcPct val="90000"/>
              </a:lnSpc>
              <a:spcBef>
                <a:spcPct val="20000"/>
              </a:spcBef>
              <a:spcAft>
                <a:spcPts val="600"/>
              </a:spcAft>
              <a:buSzPct val="115000"/>
              <a:buNone/>
            </a:pPr>
            <a:r>
              <a:rPr lang="en-US" sz="2900" b="1" dirty="0">
                <a:solidFill>
                  <a:schemeClr val="tx1"/>
                </a:solidFill>
                <a:sym typeface="Calibri"/>
              </a:rPr>
              <a:t>c. </a:t>
            </a:r>
            <a:r>
              <a:rPr lang="en-US" sz="2900" b="1" i="1" dirty="0">
                <a:solidFill>
                  <a:schemeClr val="tx1"/>
                </a:solidFill>
                <a:sym typeface="Calibri"/>
              </a:rPr>
              <a:t>Only a drowning person needs a lifeguard</a:t>
            </a:r>
            <a:r>
              <a:rPr lang="en-US" sz="2900" b="1" dirty="0">
                <a:solidFill>
                  <a:schemeClr val="tx1"/>
                </a:solidFill>
                <a:sym typeface="Calibri"/>
              </a:rPr>
              <a:t>, and man finds himself flooded by the waters of sin </a:t>
            </a:r>
          </a:p>
          <a:p>
            <a:pPr marL="0" marR="105932" indent="0" algn="ctr" defTabSz="457196">
              <a:lnSpc>
                <a:spcPct val="90000"/>
              </a:lnSpc>
              <a:spcBef>
                <a:spcPct val="20000"/>
              </a:spcBef>
              <a:spcAft>
                <a:spcPts val="600"/>
              </a:spcAft>
              <a:buSzPct val="115000"/>
              <a:buFont typeface="Arial"/>
              <a:buChar char="•"/>
            </a:pPr>
            <a:r>
              <a:rPr lang="en-US" sz="2500" dirty="0">
                <a:sym typeface="Calibri"/>
              </a:rPr>
              <a:t>“Save me, O God; for the waters are come in unto my soul. I sink in deep mire, where there is no standing: I come into deep waters, where the floods overflow me” (Psa. 69:1-2). </a:t>
            </a:r>
          </a:p>
          <a:p>
            <a:pPr marL="0" marR="280607" indent="0" defTabSz="457196">
              <a:lnSpc>
                <a:spcPct val="90000"/>
              </a:lnSpc>
              <a:spcBef>
                <a:spcPct val="20000"/>
              </a:spcBef>
              <a:spcAft>
                <a:spcPts val="600"/>
              </a:spcAft>
              <a:buSzPct val="115000"/>
              <a:buNone/>
            </a:pPr>
            <a:r>
              <a:rPr lang="en-US" sz="2900" b="1" dirty="0">
                <a:sym typeface="Calibri"/>
              </a:rPr>
              <a:t>d. </a:t>
            </a:r>
            <a:r>
              <a:rPr lang="en-US" sz="2900" b="1" i="1" dirty="0">
                <a:sym typeface="Calibri"/>
              </a:rPr>
              <a:t>Only a person unable to find his way needs a guide, and man is hopelessly lost </a:t>
            </a:r>
          </a:p>
          <a:p>
            <a:pPr marL="0" marR="280607" indent="0" defTabSz="457196">
              <a:lnSpc>
                <a:spcPct val="90000"/>
              </a:lnSpc>
              <a:spcBef>
                <a:spcPct val="20000"/>
              </a:spcBef>
              <a:spcAft>
                <a:spcPts val="600"/>
              </a:spcAft>
              <a:buSzPct val="115000"/>
              <a:buFont typeface="Arial"/>
              <a:buChar char="•"/>
            </a:pPr>
            <a:r>
              <a:rPr lang="en-US" sz="2500" dirty="0">
                <a:sym typeface="Calibri"/>
              </a:rPr>
              <a:t>“For the Son of man is come to seek and to save that which was lost” (Luke 19:10). </a:t>
            </a:r>
          </a:p>
          <a:p>
            <a:pPr marL="0" marR="280607" indent="0" defTabSz="457196">
              <a:lnSpc>
                <a:spcPct val="90000"/>
              </a:lnSpc>
              <a:spcBef>
                <a:spcPct val="20000"/>
              </a:spcBef>
              <a:spcAft>
                <a:spcPts val="600"/>
              </a:spcAft>
              <a:buSzPct val="115000"/>
              <a:buFont typeface="Arial"/>
              <a:buChar char="•"/>
            </a:pPr>
            <a:endParaRPr lang="en-US" sz="1000" b="1" i="1" dirty="0">
              <a:sym typeface="Calibri"/>
            </a:endParaRPr>
          </a:p>
          <a:p>
            <a:pPr marL="1388959" marR="607469" indent="-224330" defTabSz="457196">
              <a:lnSpc>
                <a:spcPct val="90000"/>
              </a:lnSpc>
              <a:spcBef>
                <a:spcPct val="20000"/>
              </a:spcBef>
              <a:spcAft>
                <a:spcPts val="600"/>
              </a:spcAft>
              <a:buSzPct val="115000"/>
              <a:buFont typeface="Arial"/>
              <a:buChar char="•"/>
            </a:pPr>
            <a:endParaRPr lang="en-US" sz="1000" b="1" i="1" dirty="0">
              <a:sym typeface="Calibri"/>
            </a:endParaRPr>
          </a:p>
          <a:p>
            <a:pPr marL="1397494" marR="279315" indent="-228597" defTabSz="457196">
              <a:lnSpc>
                <a:spcPct val="90000"/>
              </a:lnSpc>
              <a:spcBef>
                <a:spcPct val="20000"/>
              </a:spcBef>
              <a:spcAft>
                <a:spcPts val="600"/>
              </a:spcAft>
              <a:buSzPct val="115000"/>
              <a:buFont typeface="Arial"/>
              <a:buChar char="•"/>
            </a:pPr>
            <a:endParaRPr lang="en-US" sz="1000" dirty="0">
              <a:sym typeface="Calibri"/>
            </a:endParaRPr>
          </a:p>
          <a:p>
            <a:pPr marL="1397494" marR="279315" indent="-228597" defTabSz="457196">
              <a:lnSpc>
                <a:spcPct val="90000"/>
              </a:lnSpc>
              <a:spcBef>
                <a:spcPct val="20000"/>
              </a:spcBef>
              <a:spcAft>
                <a:spcPts val="600"/>
              </a:spcAft>
              <a:buSzPct val="115000"/>
              <a:buFont typeface="Arial"/>
              <a:buChar char="•"/>
            </a:pPr>
            <a:endParaRPr lang="en-US" sz="1000" dirty="0">
              <a:sym typeface="Calibri"/>
            </a:endParaRPr>
          </a:p>
          <a:p>
            <a:pPr marL="245666" indent="0" defTabSz="457196">
              <a:lnSpc>
                <a:spcPct val="90000"/>
              </a:lnSpc>
              <a:spcBef>
                <a:spcPct val="20000"/>
              </a:spcBef>
              <a:spcAft>
                <a:spcPts val="600"/>
              </a:spcAft>
              <a:buSzPct val="115000"/>
              <a:buFont typeface="Arial"/>
              <a:buChar char="•"/>
            </a:pPr>
            <a:endParaRPr lang="en-US" sz="1000" b="1" i="1" dirty="0">
              <a:sym typeface="Calibri"/>
            </a:endParaRPr>
          </a:p>
          <a:p>
            <a:pPr marL="0" indent="0" defTabSz="457196">
              <a:lnSpc>
                <a:spcPct val="90000"/>
              </a:lnSpc>
              <a:spcBef>
                <a:spcPct val="20000"/>
              </a:spcBef>
              <a:spcAft>
                <a:spcPts val="600"/>
              </a:spcAft>
              <a:buSzPct val="115000"/>
              <a:buFont typeface="Arial"/>
              <a:buChar char="•"/>
            </a:pPr>
            <a:endParaRPr lang="en-US" sz="1000"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95"/>
        <p:cNvGrpSpPr/>
        <p:nvPr/>
      </p:nvGrpSpPr>
      <p:grpSpPr>
        <a:xfrm>
          <a:off x="0" y="0"/>
          <a:ext cx="0" cy="0"/>
          <a:chOff x="0" y="0"/>
          <a:chExt cx="0" cy="0"/>
        </a:xfrm>
      </p:grpSpPr>
      <p:grpSp>
        <p:nvGrpSpPr>
          <p:cNvPr id="102" name="Group 101">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5713511"/>
            <a:chOff x="-15736" y="0"/>
            <a:chExt cx="12229962" cy="6856214"/>
          </a:xfrm>
        </p:grpSpPr>
        <p:pic>
          <p:nvPicPr>
            <p:cNvPr id="103" name="Picture 102">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4" name="Rectangle 103">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105" name="Picture 104">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06" name="Picture 105">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08" name="Straight Connector 107">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10" name="Rectangle 109">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03860"/>
            <a:ext cx="8417053" cy="1233029"/>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Google Shape;96;p20"/>
          <p:cNvSpPr txBox="1">
            <a:spLocks noGrp="1"/>
          </p:cNvSpPr>
          <p:nvPr>
            <p:ph type="title"/>
          </p:nvPr>
        </p:nvSpPr>
        <p:spPr>
          <a:xfrm>
            <a:off x="603315" y="663645"/>
            <a:ext cx="7937369" cy="733355"/>
          </a:xfrm>
          <a:prstGeom prst="rect">
            <a:avLst/>
          </a:prstGeom>
        </p:spPr>
        <p:txBody>
          <a:bodyPr spcFirstLastPara="1" vert="horz" lIns="91440" tIns="45720" rIns="91440" bIns="45720" rtlCol="0" anchor="ctr" anchorCtr="0">
            <a:normAutofit fontScale="90000"/>
          </a:bodyPr>
          <a:lstStyle/>
          <a:p>
            <a:pPr marL="708805" algn="l" defTabSz="457200">
              <a:lnSpc>
                <a:spcPct val="90000"/>
              </a:lnSpc>
              <a:spcBef>
                <a:spcPct val="0"/>
              </a:spcBef>
              <a:buClr>
                <a:schemeClr val="dk1"/>
              </a:buClr>
              <a:buSzPct val="91666"/>
            </a:pPr>
            <a:r>
              <a:rPr lang="en-US" sz="3100" dirty="0">
                <a:solidFill>
                  <a:srgbClr val="FFFFFF"/>
                </a:solidFill>
                <a:sym typeface="Calibri"/>
              </a:rPr>
              <a:t>2. </a:t>
            </a:r>
            <a:r>
              <a:rPr lang="en-US" sz="3100" b="1" i="1" dirty="0">
                <a:solidFill>
                  <a:srgbClr val="FFFFFF"/>
                </a:solidFill>
                <a:sym typeface="Calibri"/>
              </a:rPr>
              <a:t>The focus involved – Why are people lost? </a:t>
            </a:r>
          </a:p>
          <a:p>
            <a:pPr defTabSz="457200">
              <a:lnSpc>
                <a:spcPct val="90000"/>
              </a:lnSpc>
              <a:spcBef>
                <a:spcPct val="0"/>
              </a:spcBef>
            </a:pPr>
            <a:endParaRPr lang="en-US" sz="2800" dirty="0">
              <a:solidFill>
                <a:srgbClr val="FFFFFF"/>
              </a:solidFill>
            </a:endParaRPr>
          </a:p>
        </p:txBody>
      </p:sp>
      <p:sp>
        <p:nvSpPr>
          <p:cNvPr id="114" name="Rectangle 113">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540314"/>
            <a:ext cx="8167878" cy="960120"/>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16" name="Rectangle 115">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05000"/>
            <a:ext cx="9144000" cy="3810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Google Shape;97;p20"/>
          <p:cNvSpPr txBox="1">
            <a:spLocks noGrp="1"/>
          </p:cNvSpPr>
          <p:nvPr>
            <p:ph type="body" idx="1"/>
          </p:nvPr>
        </p:nvSpPr>
        <p:spPr>
          <a:xfrm>
            <a:off x="-2382" y="2017888"/>
            <a:ext cx="9146382" cy="3697112"/>
          </a:xfrm>
          <a:prstGeom prst="rect">
            <a:avLst/>
          </a:prstGeom>
        </p:spPr>
        <p:txBody>
          <a:bodyPr spcFirstLastPara="1" vert="horz" lIns="91440" tIns="45720" rIns="91440" bIns="45720" rtlCol="0" anchor="t" anchorCtr="0">
            <a:normAutofit fontScale="92500" lnSpcReduction="20000"/>
          </a:bodyPr>
          <a:lstStyle/>
          <a:p>
            <a:pPr marL="0" indent="0" defTabSz="457200">
              <a:lnSpc>
                <a:spcPct val="90000"/>
              </a:lnSpc>
              <a:spcBef>
                <a:spcPct val="20000"/>
              </a:spcBef>
              <a:spcAft>
                <a:spcPts val="600"/>
              </a:spcAft>
              <a:buSzPct val="115000"/>
              <a:buNone/>
            </a:pPr>
            <a:r>
              <a:rPr lang="en-US" sz="1900" b="1" dirty="0">
                <a:sym typeface="Calibri"/>
              </a:rPr>
              <a:t>a. </a:t>
            </a:r>
            <a:r>
              <a:rPr lang="en-US" sz="1900" b="1" i="1" dirty="0">
                <a:sym typeface="Calibri"/>
              </a:rPr>
              <a:t>Because of their rejection of biblical revelation </a:t>
            </a:r>
          </a:p>
          <a:p>
            <a:pPr marL="0" marR="159241" indent="0" defTabSz="457200">
              <a:lnSpc>
                <a:spcPct val="90000"/>
              </a:lnSpc>
              <a:spcBef>
                <a:spcPct val="20000"/>
              </a:spcBef>
              <a:spcAft>
                <a:spcPts val="600"/>
              </a:spcAft>
              <a:buSzPct val="115000"/>
              <a:buFont typeface="Arial"/>
              <a:buChar char="•"/>
            </a:pPr>
            <a:r>
              <a:rPr lang="en-US" sz="1600" dirty="0">
                <a:sym typeface="Calibri"/>
              </a:rPr>
              <a:t>“Because that which may be known of God is manifest in them; for God hath showed it unto them. For the invisible things of him from the creation of the world are clearly seen, being understood by the things that are made, even his eternal power and Godhead; so that they are without excuse” (Rom. 1:19-20). </a:t>
            </a:r>
          </a:p>
          <a:p>
            <a:pPr marL="0" marR="159241" indent="0" defTabSz="457200">
              <a:lnSpc>
                <a:spcPct val="90000"/>
              </a:lnSpc>
              <a:spcBef>
                <a:spcPct val="20000"/>
              </a:spcBef>
              <a:spcAft>
                <a:spcPts val="600"/>
              </a:spcAft>
              <a:buSzPct val="115000"/>
              <a:buNone/>
            </a:pPr>
            <a:r>
              <a:rPr lang="en-US" sz="1900" b="1" dirty="0">
                <a:sym typeface="Calibri"/>
              </a:rPr>
              <a:t>b. </a:t>
            </a:r>
            <a:r>
              <a:rPr lang="en-US" sz="1900" b="1" i="1" dirty="0">
                <a:sym typeface="Calibri"/>
              </a:rPr>
              <a:t>Because of disobeying their own conscience </a:t>
            </a:r>
          </a:p>
          <a:p>
            <a:pPr marL="0" marR="159241" indent="0" defTabSz="457200">
              <a:lnSpc>
                <a:spcPct val="90000"/>
              </a:lnSpc>
              <a:spcBef>
                <a:spcPct val="20000"/>
              </a:spcBef>
              <a:spcAft>
                <a:spcPts val="600"/>
              </a:spcAft>
              <a:buSzPct val="115000"/>
              <a:buNone/>
            </a:pPr>
            <a:r>
              <a:rPr lang="en-US" sz="1600" dirty="0">
                <a:sym typeface="Calibri"/>
              </a:rPr>
              <a:t>“(Indeed, when Gentiles, who do not have the law, do by nature things required by the law, they are a law for themselves, even though they do not have the law, since they show that the requirements of the law are written on their hearts, their consciences also bearing witness, and their thoughts now accusing, now even defending them.)</a:t>
            </a:r>
          </a:p>
          <a:p>
            <a:pPr marL="0" marR="159241" indent="0" defTabSz="457200">
              <a:lnSpc>
                <a:spcPct val="90000"/>
              </a:lnSpc>
              <a:spcBef>
                <a:spcPct val="20000"/>
              </a:spcBef>
              <a:spcAft>
                <a:spcPts val="600"/>
              </a:spcAft>
              <a:buSzPct val="115000"/>
              <a:buNone/>
            </a:pPr>
            <a:r>
              <a:rPr lang="en-US" sz="1600" b="1" dirty="0">
                <a:sym typeface="Calibri"/>
              </a:rPr>
              <a:t>c</a:t>
            </a:r>
            <a:r>
              <a:rPr lang="en-US" sz="1900" b="1" dirty="0">
                <a:sym typeface="Calibri"/>
              </a:rPr>
              <a:t>. </a:t>
            </a:r>
            <a:r>
              <a:rPr lang="en-US" sz="1900" b="1" i="1" dirty="0">
                <a:sym typeface="Calibri"/>
              </a:rPr>
              <a:t>Because of their relationship to the world </a:t>
            </a:r>
            <a:r>
              <a:rPr lang="en-US" sz="1600" dirty="0">
                <a:sym typeface="Calibri"/>
              </a:rPr>
              <a:t>– “Wherein in time past ye walked according to the course of this world, according to the prince of the power of the air, the spirit that now worketh in the children of disobedience” (Eph. 2:2). </a:t>
            </a:r>
          </a:p>
          <a:p>
            <a:pPr marL="0" marR="159241" indent="0" defTabSz="457200">
              <a:lnSpc>
                <a:spcPct val="90000"/>
              </a:lnSpc>
              <a:spcBef>
                <a:spcPct val="20000"/>
              </a:spcBef>
              <a:spcAft>
                <a:spcPts val="600"/>
              </a:spcAft>
              <a:buSzPct val="115000"/>
              <a:buNone/>
            </a:pPr>
            <a:r>
              <a:rPr lang="en-US" sz="1600" b="1" dirty="0">
                <a:sym typeface="Calibri"/>
              </a:rPr>
              <a:t>d. </a:t>
            </a:r>
            <a:r>
              <a:rPr lang="en-US" sz="1900" b="1" i="1" dirty="0">
                <a:sym typeface="Calibri"/>
              </a:rPr>
              <a:t>Because of their relationship to Satan </a:t>
            </a:r>
            <a:r>
              <a:rPr lang="en-US" sz="1600" dirty="0">
                <a:sym typeface="Calibri"/>
              </a:rPr>
              <a:t>– “Ye are of your father the devil, and the lusts of your father ye will do. He was a murderer from the beginning, and abode not in the truth, because there is no truth in him. When he </a:t>
            </a:r>
            <a:r>
              <a:rPr lang="en-US" sz="1600" dirty="0" err="1">
                <a:sym typeface="Calibri"/>
              </a:rPr>
              <a:t>speaketh</a:t>
            </a:r>
            <a:r>
              <a:rPr lang="en-US" sz="1600" dirty="0">
                <a:sym typeface="Calibri"/>
              </a:rPr>
              <a:t> a lie, he </a:t>
            </a:r>
            <a:r>
              <a:rPr lang="en-US" sz="1600" dirty="0" err="1">
                <a:sym typeface="Calibri"/>
              </a:rPr>
              <a:t>speaketh</a:t>
            </a:r>
            <a:r>
              <a:rPr lang="en-US" sz="1600" dirty="0">
                <a:sym typeface="Calibri"/>
              </a:rPr>
              <a:t> of his own: for he is a liar, and the father of it” (John 8:44). </a:t>
            </a:r>
          </a:p>
          <a:p>
            <a:pPr marL="0" marR="159241" indent="0" defTabSz="457200">
              <a:lnSpc>
                <a:spcPct val="90000"/>
              </a:lnSpc>
              <a:spcBef>
                <a:spcPct val="20000"/>
              </a:spcBef>
              <a:spcAft>
                <a:spcPts val="600"/>
              </a:spcAft>
              <a:buSzPct val="115000"/>
              <a:buNone/>
            </a:pPr>
            <a:r>
              <a:rPr lang="en-US" sz="1600" b="1" dirty="0">
                <a:sym typeface="Calibri"/>
              </a:rPr>
              <a:t>e. </a:t>
            </a:r>
            <a:r>
              <a:rPr lang="en-US" sz="1900" b="1" i="1" dirty="0">
                <a:sym typeface="Calibri"/>
              </a:rPr>
              <a:t>Because of their relationship to sin </a:t>
            </a:r>
            <a:r>
              <a:rPr lang="en-US" sz="1600" b="1" dirty="0">
                <a:sym typeface="Calibri"/>
              </a:rPr>
              <a:t>– </a:t>
            </a:r>
          </a:p>
          <a:p>
            <a:pPr marL="0" indent="0" defTabSz="457200">
              <a:lnSpc>
                <a:spcPct val="90000"/>
              </a:lnSpc>
              <a:spcBef>
                <a:spcPct val="20000"/>
              </a:spcBef>
              <a:spcAft>
                <a:spcPts val="600"/>
              </a:spcAft>
              <a:buSzPct val="115000"/>
              <a:buFont typeface="Arial"/>
              <a:buChar char="•"/>
            </a:pPr>
            <a:endParaRPr lang="en-US" sz="700" dirty="0">
              <a:sym typeface="Calibri"/>
            </a:endParaRPr>
          </a:p>
          <a:p>
            <a:pPr marL="0" marR="159241" indent="0" defTabSz="457200">
              <a:lnSpc>
                <a:spcPct val="90000"/>
              </a:lnSpc>
              <a:spcBef>
                <a:spcPct val="20000"/>
              </a:spcBef>
              <a:spcAft>
                <a:spcPts val="600"/>
              </a:spcAft>
              <a:buSzPct val="115000"/>
              <a:buFont typeface="Arial"/>
              <a:buChar char="•"/>
            </a:pPr>
            <a:endParaRPr lang="en-US" sz="700" dirty="0">
              <a:sym typeface="Calibri"/>
            </a:endParaRPr>
          </a:p>
          <a:p>
            <a:pPr marL="0" marR="159241" indent="0" defTabSz="457200">
              <a:lnSpc>
                <a:spcPct val="90000"/>
              </a:lnSpc>
              <a:spcBef>
                <a:spcPct val="20000"/>
              </a:spcBef>
              <a:spcAft>
                <a:spcPts val="600"/>
              </a:spcAft>
              <a:buSzPct val="115000"/>
              <a:buFont typeface="Arial"/>
              <a:buChar char="•"/>
            </a:pPr>
            <a:endParaRPr lang="en-US" sz="700" dirty="0">
              <a:sym typeface="Calibri"/>
            </a:endParaRPr>
          </a:p>
          <a:p>
            <a:pPr marL="0" marR="159241" indent="0" defTabSz="457200">
              <a:lnSpc>
                <a:spcPct val="90000"/>
              </a:lnSpc>
              <a:spcBef>
                <a:spcPct val="20000"/>
              </a:spcBef>
              <a:spcAft>
                <a:spcPts val="600"/>
              </a:spcAft>
              <a:buSzPct val="115000"/>
              <a:buFont typeface="Arial"/>
              <a:buChar char="•"/>
            </a:pPr>
            <a:endParaRPr lang="en-US" sz="700" dirty="0">
              <a:sym typeface="Calibri"/>
            </a:endParaRPr>
          </a:p>
          <a:p>
            <a:pPr marL="0" marR="159241" indent="0" defTabSz="457200">
              <a:lnSpc>
                <a:spcPct val="90000"/>
              </a:lnSpc>
              <a:spcBef>
                <a:spcPct val="20000"/>
              </a:spcBef>
              <a:spcAft>
                <a:spcPts val="600"/>
              </a:spcAft>
              <a:buSzPct val="115000"/>
              <a:buFont typeface="Arial"/>
              <a:buChar char="•"/>
            </a:pPr>
            <a:endParaRPr lang="en-US" sz="700" dirty="0">
              <a:sym typeface="Calibri"/>
            </a:endParaRPr>
          </a:p>
          <a:p>
            <a:pPr marL="0" indent="0" defTabSz="457200">
              <a:lnSpc>
                <a:spcPct val="90000"/>
              </a:lnSpc>
              <a:spcBef>
                <a:spcPct val="20000"/>
              </a:spcBef>
              <a:spcAft>
                <a:spcPts val="600"/>
              </a:spcAft>
              <a:buSzPct val="115000"/>
              <a:buFont typeface="Arial"/>
              <a:buChar char="•"/>
            </a:pPr>
            <a:endParaRPr lang="en-US" sz="700" dirty="0"/>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101"/>
        <p:cNvGrpSpPr/>
        <p:nvPr/>
      </p:nvGrpSpPr>
      <p:grpSpPr>
        <a:xfrm>
          <a:off x="0" y="0"/>
          <a:ext cx="0" cy="0"/>
          <a:chOff x="0" y="0"/>
          <a:chExt cx="0" cy="0"/>
        </a:xfrm>
      </p:grpSpPr>
      <p:grpSp>
        <p:nvGrpSpPr>
          <p:cNvPr id="108" name="Group 107">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5713511"/>
            <a:chOff x="-15736" y="0"/>
            <a:chExt cx="12229962" cy="6856214"/>
          </a:xfrm>
        </p:grpSpPr>
        <p:pic>
          <p:nvPicPr>
            <p:cNvPr id="109" name="Picture 108">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0" name="Rectangle 109">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111" name="Picture 110">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2" name="Picture 111">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14" name="Straight Connector 113">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16" name="Rectangle 115">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03860"/>
            <a:ext cx="8417053" cy="1233029"/>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Google Shape;102;p21"/>
          <p:cNvSpPr txBox="1">
            <a:spLocks noGrp="1"/>
          </p:cNvSpPr>
          <p:nvPr>
            <p:ph type="title"/>
          </p:nvPr>
        </p:nvSpPr>
        <p:spPr>
          <a:xfrm>
            <a:off x="603315" y="663645"/>
            <a:ext cx="7937369" cy="733355"/>
          </a:xfrm>
          <a:prstGeom prst="rect">
            <a:avLst/>
          </a:prstGeom>
        </p:spPr>
        <p:txBody>
          <a:bodyPr spcFirstLastPara="1" vert="horz" lIns="91440" tIns="45720" rIns="91440" bIns="45720" rtlCol="0" anchor="ctr" anchorCtr="0">
            <a:normAutofit/>
          </a:bodyPr>
          <a:lstStyle/>
          <a:p>
            <a:pPr defTabSz="457200">
              <a:lnSpc>
                <a:spcPct val="90000"/>
              </a:lnSpc>
              <a:spcBef>
                <a:spcPct val="0"/>
              </a:spcBef>
            </a:pPr>
            <a:r>
              <a:rPr lang="en-US" sz="4400" dirty="0">
                <a:solidFill>
                  <a:srgbClr val="FFFFFF"/>
                </a:solidFill>
              </a:rPr>
              <a:t>What is sin?</a:t>
            </a:r>
          </a:p>
        </p:txBody>
      </p:sp>
      <p:sp>
        <p:nvSpPr>
          <p:cNvPr id="120" name="Rectangle 119">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540314"/>
            <a:ext cx="8167878" cy="960120"/>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22" name="Rectangle 121">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05000"/>
            <a:ext cx="9144000" cy="3810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Google Shape;103;p21"/>
          <p:cNvSpPr txBox="1">
            <a:spLocks noGrp="1"/>
          </p:cNvSpPr>
          <p:nvPr>
            <p:ph type="body" idx="1"/>
          </p:nvPr>
        </p:nvSpPr>
        <p:spPr>
          <a:xfrm>
            <a:off x="0" y="2176880"/>
            <a:ext cx="9141618" cy="3538120"/>
          </a:xfrm>
          <a:prstGeom prst="rect">
            <a:avLst/>
          </a:prstGeom>
        </p:spPr>
        <p:txBody>
          <a:bodyPr spcFirstLastPara="1" vert="horz" lIns="91440" tIns="45720" rIns="91440" bIns="45720" rtlCol="0" anchor="t" anchorCtr="0">
            <a:normAutofit fontScale="92500" lnSpcReduction="20000"/>
          </a:bodyPr>
          <a:lstStyle/>
          <a:p>
            <a:pPr marL="152399" indent="0" defTabSz="457200">
              <a:lnSpc>
                <a:spcPct val="90000"/>
              </a:lnSpc>
              <a:spcBef>
                <a:spcPct val="20000"/>
              </a:spcBef>
              <a:spcAft>
                <a:spcPts val="600"/>
              </a:spcAft>
              <a:buSzPct val="115000"/>
              <a:buNone/>
            </a:pPr>
            <a:r>
              <a:rPr lang="en-US" b="1" i="1" dirty="0">
                <a:sym typeface="Calibri"/>
              </a:rPr>
              <a:t>Sin is a Failure to obey God`s Moral Law </a:t>
            </a:r>
          </a:p>
          <a:p>
            <a:pPr marL="152399" indent="0" defTabSz="457200">
              <a:lnSpc>
                <a:spcPct val="90000"/>
              </a:lnSpc>
              <a:spcBef>
                <a:spcPct val="20000"/>
              </a:spcBef>
              <a:spcAft>
                <a:spcPts val="600"/>
              </a:spcAft>
              <a:buSzPct val="115000"/>
              <a:buNone/>
            </a:pPr>
            <a:r>
              <a:rPr lang="en-US" sz="1800" dirty="0">
                <a:sym typeface="Calibri"/>
              </a:rPr>
              <a:t>Sin may be defined as a lack of conformity to the moral law of God, either in act, disposition, or state. Man`s disobedience of God`s moral law is a theme that runs from Genesis to Revelation.</a:t>
            </a:r>
          </a:p>
          <a:p>
            <a:pPr marL="95249" indent="0" defTabSz="457200">
              <a:lnSpc>
                <a:spcPct val="90000"/>
              </a:lnSpc>
              <a:spcBef>
                <a:spcPct val="20000"/>
              </a:spcBef>
              <a:spcAft>
                <a:spcPts val="600"/>
              </a:spcAft>
              <a:buSzPct val="115000"/>
              <a:buNone/>
            </a:pPr>
            <a:r>
              <a:rPr lang="en-US" b="1" i="1" dirty="0">
                <a:sym typeface="Calibri"/>
              </a:rPr>
              <a:t>Sin is Unbelief  </a:t>
            </a:r>
          </a:p>
          <a:p>
            <a:pPr marL="95249" indent="0" defTabSz="457200">
              <a:lnSpc>
                <a:spcPct val="90000"/>
              </a:lnSpc>
              <a:spcBef>
                <a:spcPct val="20000"/>
              </a:spcBef>
              <a:spcAft>
                <a:spcPts val="600"/>
              </a:spcAft>
              <a:buSzPct val="115000"/>
              <a:buNone/>
            </a:pPr>
            <a:r>
              <a:rPr lang="en-US" dirty="0">
                <a:sym typeface="Calibri"/>
              </a:rPr>
              <a:t>Describing sin as unbelief takes us deeper still into the inner chambers of the heart where we see the root reason and cause of man`s transgressions. At the center of Adam and Eve`s first sin is unbelief, a failure to trust in God. </a:t>
            </a:r>
          </a:p>
          <a:p>
            <a:pPr marL="0" indent="0" defTabSz="457200">
              <a:lnSpc>
                <a:spcPct val="90000"/>
              </a:lnSpc>
              <a:spcBef>
                <a:spcPct val="20000"/>
              </a:spcBef>
              <a:spcAft>
                <a:spcPts val="600"/>
              </a:spcAft>
              <a:buSzPct val="115000"/>
              <a:buNone/>
            </a:pPr>
            <a:r>
              <a:rPr lang="en-US" b="1" i="1" dirty="0">
                <a:sym typeface="Calibri"/>
              </a:rPr>
              <a:t>Sin Is Idolatry  </a:t>
            </a:r>
          </a:p>
          <a:p>
            <a:pPr marL="0" indent="0" defTabSz="457200">
              <a:lnSpc>
                <a:spcPct val="90000"/>
              </a:lnSpc>
              <a:spcBef>
                <a:spcPct val="20000"/>
              </a:spcBef>
              <a:spcAft>
                <a:spcPts val="600"/>
              </a:spcAft>
              <a:buSzPct val="115000"/>
              <a:buNone/>
            </a:pPr>
            <a:r>
              <a:rPr lang="en-US" dirty="0">
                <a:sym typeface="Calibri"/>
              </a:rPr>
              <a:t>Sin as unbelief is a natural segue into sin as idolatry. Those who do not believe in the one true God have instead turned to idols, idols of their own making. </a:t>
            </a:r>
          </a:p>
          <a:p>
            <a:pPr marL="0" indent="0" defTabSz="457200">
              <a:lnSpc>
                <a:spcPct val="90000"/>
              </a:lnSpc>
              <a:spcBef>
                <a:spcPct val="20000"/>
              </a:spcBef>
              <a:spcAft>
                <a:spcPts val="600"/>
              </a:spcAft>
              <a:buSzPct val="115000"/>
              <a:buNone/>
            </a:pPr>
            <a:r>
              <a:rPr lang="en-US" b="1" i="1" dirty="0">
                <a:sym typeface="Calibri"/>
              </a:rPr>
              <a:t>Sin as Pride </a:t>
            </a:r>
          </a:p>
          <a:p>
            <a:pPr marL="0" indent="0" defTabSz="457200">
              <a:lnSpc>
                <a:spcPct val="90000"/>
              </a:lnSpc>
              <a:spcBef>
                <a:spcPct val="20000"/>
              </a:spcBef>
              <a:spcAft>
                <a:spcPts val="600"/>
              </a:spcAft>
              <a:buSzPct val="115000"/>
              <a:buNone/>
            </a:pPr>
            <a:r>
              <a:rPr lang="en-US" dirty="0">
                <a:sym typeface="Calibri"/>
              </a:rPr>
              <a:t>If idolatry reveals the selfishness of sin, pride will be exposed as well.  If pride is an exalted view of oneself or trust in one`s own understanding (rather than God`s wisdom)</a:t>
            </a:r>
          </a:p>
          <a:p>
            <a:pPr marL="0" indent="0" defTabSz="457200">
              <a:lnSpc>
                <a:spcPct val="90000"/>
              </a:lnSpc>
              <a:spcBef>
                <a:spcPct val="20000"/>
              </a:spcBef>
              <a:spcAft>
                <a:spcPts val="600"/>
              </a:spcAft>
              <a:buSzPct val="115000"/>
              <a:buFont typeface="Arial"/>
              <a:buChar char="•"/>
            </a:pPr>
            <a:endParaRPr lang="en-US" sz="1300" dirty="0">
              <a:sym typeface="Calibri"/>
            </a:endParaRPr>
          </a:p>
          <a:p>
            <a:pPr marL="0" indent="0" defTabSz="457200">
              <a:lnSpc>
                <a:spcPct val="90000"/>
              </a:lnSpc>
              <a:spcBef>
                <a:spcPct val="20000"/>
              </a:spcBef>
              <a:spcAft>
                <a:spcPts val="600"/>
              </a:spcAft>
              <a:buSzPct val="115000"/>
              <a:buFont typeface="Arial"/>
              <a:buChar char="•"/>
            </a:pPr>
            <a:endParaRPr lang="en-US" sz="1300" dirty="0">
              <a:sym typeface="Calibri"/>
            </a:endParaRPr>
          </a:p>
          <a:p>
            <a:pPr marL="0" indent="0" defTabSz="457200">
              <a:lnSpc>
                <a:spcPct val="90000"/>
              </a:lnSpc>
              <a:spcBef>
                <a:spcPct val="20000"/>
              </a:spcBef>
              <a:spcAft>
                <a:spcPts val="600"/>
              </a:spcAft>
              <a:buSzPct val="115000"/>
              <a:buFont typeface="Arial"/>
              <a:buChar char="•"/>
            </a:pPr>
            <a:endParaRPr lang="en-US" sz="1300" dirty="0">
              <a:sym typeface="Calibri"/>
            </a:endParaRPr>
          </a:p>
          <a:p>
            <a:pPr marL="1828782" indent="-304797" defTabSz="457200">
              <a:lnSpc>
                <a:spcPct val="90000"/>
              </a:lnSpc>
              <a:spcBef>
                <a:spcPct val="20000"/>
              </a:spcBef>
              <a:spcAft>
                <a:spcPts val="600"/>
              </a:spcAft>
              <a:buSzPct val="115000"/>
              <a:buFont typeface="Arial"/>
              <a:buChar char="•"/>
            </a:pPr>
            <a:endParaRPr lang="en-US" sz="1300" dirty="0">
              <a:sym typeface="Calibri"/>
            </a:endParaRPr>
          </a:p>
          <a:p>
            <a:pPr marL="0" indent="0" defTabSz="457200">
              <a:lnSpc>
                <a:spcPct val="90000"/>
              </a:lnSpc>
              <a:spcBef>
                <a:spcPct val="20000"/>
              </a:spcBef>
              <a:spcAft>
                <a:spcPts val="600"/>
              </a:spcAft>
              <a:buSzPct val="115000"/>
              <a:buFont typeface="Arial"/>
              <a:buChar char="•"/>
            </a:pP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107"/>
        <p:cNvGrpSpPr/>
        <p:nvPr/>
      </p:nvGrpSpPr>
      <p:grpSpPr>
        <a:xfrm>
          <a:off x="0" y="0"/>
          <a:ext cx="0" cy="0"/>
          <a:chOff x="0" y="0"/>
          <a:chExt cx="0" cy="0"/>
        </a:xfrm>
      </p:grpSpPr>
      <p:grpSp>
        <p:nvGrpSpPr>
          <p:cNvPr id="114" name="Group 113">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5713511"/>
            <a:chOff x="-15736" y="0"/>
            <a:chExt cx="12229962" cy="6856214"/>
          </a:xfrm>
        </p:grpSpPr>
        <p:pic>
          <p:nvPicPr>
            <p:cNvPr id="115" name="Picture 114">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6" name="Rectangle 115">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117" name="Picture 116">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8" name="Picture 117">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20" name="Straight Connector 119">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22" name="Rectangle 121">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03860"/>
            <a:ext cx="8417053" cy="1233029"/>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Google Shape;108;p22"/>
          <p:cNvSpPr txBox="1">
            <a:spLocks noGrp="1"/>
          </p:cNvSpPr>
          <p:nvPr>
            <p:ph type="title"/>
          </p:nvPr>
        </p:nvSpPr>
        <p:spPr>
          <a:xfrm>
            <a:off x="603315" y="663645"/>
            <a:ext cx="7937369" cy="733355"/>
          </a:xfrm>
          <a:prstGeom prst="rect">
            <a:avLst/>
          </a:prstGeom>
        </p:spPr>
        <p:txBody>
          <a:bodyPr spcFirstLastPara="1" vert="horz" lIns="91440" tIns="45720" rIns="91440" bIns="45720" rtlCol="0" anchor="ctr" anchorCtr="0">
            <a:normAutofit/>
          </a:bodyPr>
          <a:lstStyle/>
          <a:p>
            <a:pPr defTabSz="457200">
              <a:lnSpc>
                <a:spcPct val="90000"/>
              </a:lnSpc>
              <a:spcBef>
                <a:spcPct val="0"/>
              </a:spcBef>
            </a:pPr>
            <a:r>
              <a:rPr lang="en-US" sz="4400" dirty="0">
                <a:solidFill>
                  <a:srgbClr val="FFFFFF"/>
                </a:solidFill>
              </a:rPr>
              <a:t>The </a:t>
            </a:r>
            <a:r>
              <a:rPr lang="en-US" sz="4400" dirty="0" err="1">
                <a:solidFill>
                  <a:srgbClr val="FFFFFF"/>
                </a:solidFill>
              </a:rPr>
              <a:t>Visciousness</a:t>
            </a:r>
            <a:r>
              <a:rPr lang="en-US" sz="4400" dirty="0">
                <a:solidFill>
                  <a:srgbClr val="FFFFFF"/>
                </a:solidFill>
              </a:rPr>
              <a:t> of sin</a:t>
            </a:r>
          </a:p>
        </p:txBody>
      </p:sp>
      <p:sp>
        <p:nvSpPr>
          <p:cNvPr id="126" name="Rectangle 125">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540314"/>
            <a:ext cx="8167878" cy="960120"/>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28" name="Rectangle 127">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05000"/>
            <a:ext cx="9144000" cy="3810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Google Shape;109;p22"/>
          <p:cNvSpPr txBox="1">
            <a:spLocks noGrp="1"/>
          </p:cNvSpPr>
          <p:nvPr>
            <p:ph type="body" idx="1"/>
          </p:nvPr>
        </p:nvSpPr>
        <p:spPr>
          <a:xfrm>
            <a:off x="-16668" y="2176880"/>
            <a:ext cx="9160668" cy="3538120"/>
          </a:xfrm>
          <a:prstGeom prst="rect">
            <a:avLst/>
          </a:prstGeom>
        </p:spPr>
        <p:txBody>
          <a:bodyPr spcFirstLastPara="1" vert="horz" lIns="91440" tIns="45720" rIns="91440" bIns="45720" rtlCol="0" anchor="t" anchorCtr="0">
            <a:normAutofit lnSpcReduction="10000"/>
          </a:bodyPr>
          <a:lstStyle/>
          <a:p>
            <a:pPr marL="0" marR="518170" indent="0" defTabSz="457200">
              <a:lnSpc>
                <a:spcPct val="90000"/>
              </a:lnSpc>
              <a:spcBef>
                <a:spcPct val="20000"/>
              </a:spcBef>
              <a:spcAft>
                <a:spcPts val="600"/>
              </a:spcAft>
              <a:buSzPct val="115000"/>
              <a:buFont typeface="Arial"/>
              <a:buChar char="•"/>
            </a:pPr>
            <a:r>
              <a:rPr lang="en-US" dirty="0">
                <a:sym typeface="Calibri"/>
              </a:rPr>
              <a:t>No matter how hard we try to escape it, the reality is that sin is destructive, vicious, dangerous, and deadly.</a:t>
            </a:r>
          </a:p>
          <a:p>
            <a:pPr marL="0" marR="14936" indent="0" defTabSz="457200">
              <a:lnSpc>
                <a:spcPct val="90000"/>
              </a:lnSpc>
              <a:spcBef>
                <a:spcPct val="20000"/>
              </a:spcBef>
              <a:spcAft>
                <a:spcPts val="600"/>
              </a:spcAft>
              <a:buSzPct val="115000"/>
              <a:buFont typeface="Arial"/>
              <a:buChar char="•"/>
            </a:pPr>
            <a:r>
              <a:rPr lang="en-US" dirty="0">
                <a:sym typeface="Calibri"/>
              </a:rPr>
              <a:t>Because sin threatens our very existence, both physically and spiritually, but first and foremost because sin ruins our relationship with God, our Creator.</a:t>
            </a:r>
          </a:p>
          <a:p>
            <a:pPr marL="0" marR="11111" indent="0" defTabSz="457200">
              <a:lnSpc>
                <a:spcPct val="90000"/>
              </a:lnSpc>
              <a:spcBef>
                <a:spcPct val="20000"/>
              </a:spcBef>
              <a:spcAft>
                <a:spcPts val="600"/>
              </a:spcAft>
              <a:buSzPct val="115000"/>
              <a:buFont typeface="Arial"/>
              <a:buChar char="•"/>
            </a:pPr>
            <a:r>
              <a:rPr lang="en-US" dirty="0">
                <a:sym typeface="Calibri"/>
              </a:rPr>
              <a:t>Sin is all around us. But worse, sin is everywhere within us. It defines us, our thoughts, our actions, and even our inclinations. There is no aspect of us that escapes sin. Paul`s words are our words: “Wretched man that I am! Who will deliver me from this body of death?” (Rom. 7:24-25). </a:t>
            </a:r>
          </a:p>
          <a:p>
            <a:pPr marL="2285978" marR="11111" indent="457196" defTabSz="457200">
              <a:lnSpc>
                <a:spcPct val="90000"/>
              </a:lnSpc>
              <a:spcBef>
                <a:spcPct val="20000"/>
              </a:spcBef>
              <a:spcAft>
                <a:spcPts val="600"/>
              </a:spcAft>
              <a:buSzPct val="115000"/>
              <a:buFont typeface="Arial"/>
              <a:buChar char="•"/>
            </a:pPr>
            <a:r>
              <a:rPr lang="en-US" b="1" i="1" dirty="0">
                <a:sym typeface="Calibri"/>
              </a:rPr>
              <a:t>Summary about Sin </a:t>
            </a:r>
          </a:p>
          <a:p>
            <a:pPr marL="0" marR="501317" indent="0" defTabSz="457200">
              <a:lnSpc>
                <a:spcPct val="90000"/>
              </a:lnSpc>
              <a:spcBef>
                <a:spcPct val="20000"/>
              </a:spcBef>
              <a:spcAft>
                <a:spcPts val="600"/>
              </a:spcAft>
              <a:buSzPct val="115000"/>
              <a:buFont typeface="Arial"/>
              <a:buChar char="•"/>
            </a:pPr>
            <a:r>
              <a:rPr lang="en-US" dirty="0">
                <a:sym typeface="Calibri"/>
              </a:rPr>
              <a:t>Most fundamentally, sin is a failure to obey God`s moral law. Sin, however, is not only a breach of God`s moral law by one`s external actions, but is rooted in one`s internal attitude, motives, and disposition, and ultimately is due to one`s sinful nature inherited from Adam. Sin can also be defined as covenant unfaithfulness, unbelief, idolatry, and pride, among other things. </a:t>
            </a:r>
          </a:p>
          <a:p>
            <a:pPr marL="0" marR="14936" indent="0" defTabSz="457200">
              <a:lnSpc>
                <a:spcPct val="90000"/>
              </a:lnSpc>
              <a:spcBef>
                <a:spcPct val="20000"/>
              </a:spcBef>
              <a:spcAft>
                <a:spcPts val="600"/>
              </a:spcAft>
              <a:buSzPct val="115000"/>
              <a:buFont typeface="Arial"/>
              <a:buChar char="•"/>
            </a:pPr>
            <a:endParaRPr lang="en-US" sz="1100" dirty="0">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113"/>
        <p:cNvGrpSpPr/>
        <p:nvPr/>
      </p:nvGrpSpPr>
      <p:grpSpPr>
        <a:xfrm>
          <a:off x="0" y="0"/>
          <a:ext cx="0" cy="0"/>
          <a:chOff x="0" y="0"/>
          <a:chExt cx="0" cy="0"/>
        </a:xfrm>
      </p:grpSpPr>
      <p:grpSp>
        <p:nvGrpSpPr>
          <p:cNvPr id="120" name="Group 119">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5713511"/>
            <a:chOff x="-15736" y="0"/>
            <a:chExt cx="12229962" cy="6856214"/>
          </a:xfrm>
        </p:grpSpPr>
        <p:pic>
          <p:nvPicPr>
            <p:cNvPr id="121" name="Picture 120">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2" name="Rectangle 121">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123" name="Picture 122">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4" name="Picture 123">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26" name="Straight Connector 125">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0178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28" name="Rectangle 12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03860"/>
            <a:ext cx="8417053" cy="1233029"/>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603315" y="663645"/>
            <a:ext cx="7937369" cy="733355"/>
          </a:xfrm>
          <a:prstGeom prst="rect">
            <a:avLst/>
          </a:prstGeom>
        </p:spPr>
        <p:txBody>
          <a:bodyPr spcFirstLastPara="1" vert="horz" lIns="91440" tIns="45720" rIns="91440" bIns="45720" rtlCol="0" anchor="ctr" anchorCtr="0">
            <a:normAutofit/>
          </a:bodyPr>
          <a:lstStyle/>
          <a:p>
            <a:pPr marL="255876" defTabSz="457200">
              <a:lnSpc>
                <a:spcPct val="90000"/>
              </a:lnSpc>
              <a:spcBef>
                <a:spcPct val="0"/>
              </a:spcBef>
              <a:buClr>
                <a:schemeClr val="dk1"/>
              </a:buClr>
              <a:buSzPct val="91666"/>
            </a:pPr>
            <a:r>
              <a:rPr lang="en-US" sz="3100">
                <a:solidFill>
                  <a:srgbClr val="FFFFFF"/>
                </a:solidFill>
                <a:sym typeface="Calibri"/>
              </a:rPr>
              <a:t>B. </a:t>
            </a:r>
            <a:r>
              <a:rPr lang="en-US" sz="3100" b="1" i="1">
                <a:solidFill>
                  <a:srgbClr val="FFFFFF"/>
                </a:solidFill>
                <a:sym typeface="Calibri"/>
              </a:rPr>
              <a:t>That someone is able and willing to save</a:t>
            </a:r>
            <a:r>
              <a:rPr lang="en-US" sz="3100" i="1">
                <a:solidFill>
                  <a:srgbClr val="FFFFFF"/>
                </a:solidFill>
                <a:sym typeface="Calibri"/>
              </a:rPr>
              <a:t>: </a:t>
            </a:r>
          </a:p>
          <a:p>
            <a:pPr defTabSz="457200">
              <a:lnSpc>
                <a:spcPct val="90000"/>
              </a:lnSpc>
              <a:spcBef>
                <a:spcPct val="0"/>
              </a:spcBef>
            </a:pPr>
            <a:endParaRPr lang="en-US" sz="3100">
              <a:solidFill>
                <a:srgbClr val="FFFFFF"/>
              </a:solidFill>
            </a:endParaRPr>
          </a:p>
        </p:txBody>
      </p:sp>
      <p:sp>
        <p:nvSpPr>
          <p:cNvPr id="132" name="Rectangle 13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540314"/>
            <a:ext cx="8167878" cy="960120"/>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4" name="Rectangle 13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05000"/>
            <a:ext cx="9144000" cy="3810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Google Shape;115;p23"/>
          <p:cNvSpPr txBox="1">
            <a:spLocks noGrp="1"/>
          </p:cNvSpPr>
          <p:nvPr>
            <p:ph type="body" idx="1"/>
          </p:nvPr>
        </p:nvSpPr>
        <p:spPr>
          <a:xfrm>
            <a:off x="971550" y="2176880"/>
            <a:ext cx="7200897" cy="2719676"/>
          </a:xfrm>
          <a:prstGeom prst="rect">
            <a:avLst/>
          </a:prstGeom>
        </p:spPr>
        <p:txBody>
          <a:bodyPr spcFirstLastPara="1" vert="horz" lIns="91440" tIns="45720" rIns="91440" bIns="45720" rtlCol="0" anchor="t" anchorCtr="0">
            <a:normAutofit/>
          </a:bodyPr>
          <a:lstStyle/>
          <a:p>
            <a:pPr marL="0" indent="0" defTabSz="457200">
              <a:spcBef>
                <a:spcPct val="20000"/>
              </a:spcBef>
              <a:spcAft>
                <a:spcPts val="600"/>
              </a:spcAft>
              <a:buSzPct val="115000"/>
              <a:buFont typeface="Arial"/>
              <a:buChar char="•"/>
            </a:pPr>
            <a:r>
              <a:rPr lang="en-US" b="1" dirty="0"/>
              <a:t>The savior (The one who is able and willing to save) must: </a:t>
            </a:r>
          </a:p>
          <a:p>
            <a:pPr indent="-361947" defTabSz="457200">
              <a:spcBef>
                <a:spcPct val="20000"/>
              </a:spcBef>
              <a:spcAft>
                <a:spcPts val="600"/>
              </a:spcAft>
              <a:buSzPct val="115000"/>
              <a:buFont typeface="Arial"/>
              <a:buChar char="•"/>
            </a:pPr>
            <a:r>
              <a:rPr lang="en-US" b="1" dirty="0"/>
              <a:t>He must be able to save</a:t>
            </a:r>
          </a:p>
          <a:p>
            <a:pPr marR="102334" lvl="1" indent="-336547" defTabSz="457200">
              <a:spcBef>
                <a:spcPct val="20000"/>
              </a:spcBef>
              <a:spcAft>
                <a:spcPts val="600"/>
              </a:spcAft>
              <a:buSzPct val="115000"/>
              <a:buFont typeface="Arial"/>
              <a:buChar char="•"/>
            </a:pPr>
            <a:r>
              <a:rPr lang="en-US" b="1" dirty="0">
                <a:sym typeface="Calibri"/>
              </a:rPr>
              <a:t>It is possible for a person to have the desire but not the ability to save another individual. </a:t>
            </a:r>
          </a:p>
          <a:p>
            <a:pPr indent="-323847" defTabSz="457200">
              <a:spcBef>
                <a:spcPct val="20000"/>
              </a:spcBef>
              <a:spcAft>
                <a:spcPts val="600"/>
              </a:spcAft>
              <a:buSzPct val="115000"/>
              <a:buFont typeface="Arial"/>
              <a:buChar char="•"/>
            </a:pPr>
            <a:r>
              <a:rPr lang="en-US" dirty="0">
                <a:sym typeface="Roboto"/>
              </a:rPr>
              <a:t> </a:t>
            </a:r>
            <a:r>
              <a:rPr lang="en-US" b="1" i="1" dirty="0">
                <a:sym typeface="Calibri"/>
              </a:rPr>
              <a:t>He must be willing to save </a:t>
            </a:r>
            <a:r>
              <a:rPr lang="en-US" dirty="0">
                <a:sym typeface="Calibri"/>
              </a:rPr>
              <a:t>– 	</a:t>
            </a:r>
          </a:p>
          <a:p>
            <a:pPr lvl="1" indent="-323847" defTabSz="457200">
              <a:spcBef>
                <a:spcPct val="20000"/>
              </a:spcBef>
              <a:spcAft>
                <a:spcPts val="600"/>
              </a:spcAft>
              <a:buSzPct val="115000"/>
              <a:buFont typeface="Arial"/>
              <a:buChar char="•"/>
            </a:pPr>
            <a:r>
              <a:rPr lang="en-US" b="0" i="0" u="none" strike="noStrike" dirty="0">
                <a:solidFill>
                  <a:srgbClr val="000000"/>
                </a:solidFill>
                <a:effectLst/>
                <a:latin typeface="Calibri" panose="020F0502020204030204" pitchFamily="34" charset="0"/>
              </a:rPr>
              <a:t>It is possible for a person to have the ability but not the desire to save another individual.</a:t>
            </a:r>
            <a:endParaRPr lang="en-US" dirty="0">
              <a:sym typeface="Calibri"/>
            </a:endParaRPr>
          </a:p>
          <a:p>
            <a:pPr marL="0" marR="102334" indent="0" defTabSz="457200">
              <a:spcBef>
                <a:spcPct val="20000"/>
              </a:spcBef>
              <a:spcAft>
                <a:spcPts val="600"/>
              </a:spcAft>
              <a:buSzPct val="115000"/>
              <a:buFont typeface="Arial"/>
              <a:buChar char="•"/>
            </a:pPr>
            <a:endParaRPr lang="en-US" dirty="0">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D32DAB748350439E04105EEB733CB6" ma:contentTypeVersion="18" ma:contentTypeDescription="Create a new document." ma:contentTypeScope="" ma:versionID="f7e258f93b87d05019f05051fa135586">
  <xsd:schema xmlns:xsd="http://www.w3.org/2001/XMLSchema" xmlns:xs="http://www.w3.org/2001/XMLSchema" xmlns:p="http://schemas.microsoft.com/office/2006/metadata/properties" xmlns:ns3="382aa7f3-4c39-444a-ad47-97efbdbd4441" xmlns:ns4="4e2e4fc8-c07a-4212-925a-f2b566df8ff6" targetNamespace="http://schemas.microsoft.com/office/2006/metadata/properties" ma:root="true" ma:fieldsID="452246f38e81d72a9d2774d44b6b4d9c" ns3:_="" ns4:_="">
    <xsd:import namespace="382aa7f3-4c39-444a-ad47-97efbdbd4441"/>
    <xsd:import namespace="4e2e4fc8-c07a-4212-925a-f2b566df8ff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_activity" minOccurs="0"/>
                <xsd:element ref="ns3:MediaServiceObjectDetectorVersions" minOccurs="0"/>
                <xsd:element ref="ns3:MediaLengthInSeconds" minOccurs="0"/>
                <xsd:element ref="ns3:MediaServiceDateTaken" minOccurs="0"/>
                <xsd:element ref="ns3:MediaServiceLocation"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2aa7f3-4c39-444a-ad47-97efbdbd44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2e4fc8-c07a-4212-925a-f2b566df8ff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82aa7f3-4c39-444a-ad47-97efbdbd4441" xsi:nil="true"/>
  </documentManagement>
</p:properties>
</file>

<file path=customXml/itemProps1.xml><?xml version="1.0" encoding="utf-8"?>
<ds:datastoreItem xmlns:ds="http://schemas.openxmlformats.org/officeDocument/2006/customXml" ds:itemID="{55D1D9C1-ABFA-407A-BB9B-681E037C0E0D}">
  <ds:schemaRefs>
    <ds:schemaRef ds:uri="http://schemas.microsoft.com/sharepoint/v3/contenttype/forms"/>
  </ds:schemaRefs>
</ds:datastoreItem>
</file>

<file path=customXml/itemProps2.xml><?xml version="1.0" encoding="utf-8"?>
<ds:datastoreItem xmlns:ds="http://schemas.openxmlformats.org/officeDocument/2006/customXml" ds:itemID="{45F1DB70-7A2D-46BA-A009-DF70964FBA98}">
  <ds:schemaRefs>
    <ds:schemaRef ds:uri="http://schemas.microsoft.com/office/2006/metadata/contentType"/>
    <ds:schemaRef ds:uri="http://schemas.microsoft.com/office/2006/metadata/properties/metaAttributes"/>
    <ds:schemaRef ds:uri="http://www.w3.org/2000/xmlns/"/>
    <ds:schemaRef ds:uri="http://www.w3.org/2001/XMLSchema"/>
    <ds:schemaRef ds:uri="382aa7f3-4c39-444a-ad47-97efbdbd4441"/>
    <ds:schemaRef ds:uri="4e2e4fc8-c07a-4212-925a-f2b566df8ff6"/>
  </ds:schemaRefs>
</ds:datastoreItem>
</file>

<file path=customXml/itemProps3.xml><?xml version="1.0" encoding="utf-8"?>
<ds:datastoreItem xmlns:ds="http://schemas.openxmlformats.org/officeDocument/2006/customXml" ds:itemID="{B97F7748-A93E-4A81-A5ED-87AA87F2FA38}">
  <ds:schemaRefs>
    <ds:schemaRef ds:uri="http://schemas.microsoft.com/office/2006/metadata/properties"/>
    <ds:schemaRef ds:uri="http://www.w3.org/2000/xmlns/"/>
    <ds:schemaRef ds:uri="382aa7f3-4c39-444a-ad47-97efbdbd4441"/>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Organic</Template>
  <TotalTime>8</TotalTime>
  <Words>1559</Words>
  <Application>Microsoft Office PowerPoint</Application>
  <PresentationFormat>On-screen Show (16:10)</PresentationFormat>
  <Paragraphs>85</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Organic</vt:lpstr>
      <vt:lpstr>PowerPoint Presentation</vt:lpstr>
      <vt:lpstr>                                                                        SESSION 1</vt:lpstr>
      <vt:lpstr> I. The meaning of Salvation  </vt:lpstr>
      <vt:lpstr>B. The mention of the word Salvation  </vt:lpstr>
      <vt:lpstr>The Three Phases (Tenses) of Salvation </vt:lpstr>
      <vt:lpstr>The three phases</vt:lpstr>
      <vt:lpstr> II. The Implications of Salvation  </vt:lpstr>
      <vt:lpstr>A. That someone needs to be saved  </vt:lpstr>
      <vt:lpstr>2. The focus involved – Why are people lost?  </vt:lpstr>
      <vt:lpstr>What is sin?</vt:lpstr>
      <vt:lpstr>The Visciousness of sin</vt:lpstr>
      <vt:lpstr>B. That someone is able and willing to save: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Elilta Habte</cp:lastModifiedBy>
  <cp:revision>2</cp:revision>
  <dcterms:modified xsi:type="dcterms:W3CDTF">2025-02-22T12:56:09Z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0x0101007AD32DAB748350439E04105EEB733CB6</vt:lpwstr>
  </property>
</Properties>
</file>